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4" r:id="rId1"/>
  </p:sldMasterIdLst>
  <p:notesMasterIdLst>
    <p:notesMasterId r:id="rId36"/>
  </p:notesMasterIdLst>
  <p:sldIdLst>
    <p:sldId id="257" r:id="rId2"/>
    <p:sldId id="256" r:id="rId3"/>
    <p:sldId id="262" r:id="rId4"/>
    <p:sldId id="263" r:id="rId5"/>
    <p:sldId id="264" r:id="rId6"/>
    <p:sldId id="269" r:id="rId7"/>
    <p:sldId id="266" r:id="rId8"/>
    <p:sldId id="268" r:id="rId9"/>
    <p:sldId id="267" r:id="rId10"/>
    <p:sldId id="284" r:id="rId11"/>
    <p:sldId id="270" r:id="rId12"/>
    <p:sldId id="271" r:id="rId13"/>
    <p:sldId id="272" r:id="rId14"/>
    <p:sldId id="274" r:id="rId15"/>
    <p:sldId id="275" r:id="rId16"/>
    <p:sldId id="276" r:id="rId17"/>
    <p:sldId id="285" r:id="rId18"/>
    <p:sldId id="277" r:id="rId19"/>
    <p:sldId id="279" r:id="rId20"/>
    <p:sldId id="278" r:id="rId21"/>
    <p:sldId id="280" r:id="rId22"/>
    <p:sldId id="281" r:id="rId23"/>
    <p:sldId id="282" r:id="rId24"/>
    <p:sldId id="283" r:id="rId25"/>
    <p:sldId id="286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9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ía Marcos" initials="MM" lastIdx="1" clrIdx="0">
    <p:extLst>
      <p:ext uri="{19B8F6BF-5375-455C-9EA6-DF929625EA0E}">
        <p15:presenceInfo xmlns:p15="http://schemas.microsoft.com/office/powerpoint/2012/main" userId="09f03d259e9f69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FD3"/>
    <a:srgbClr val="F7D509"/>
    <a:srgbClr val="ECEFF8"/>
    <a:srgbClr val="F0EEE4"/>
    <a:srgbClr val="FFEBEB"/>
    <a:srgbClr val="E64252"/>
    <a:srgbClr val="BC4078"/>
    <a:srgbClr val="C54755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3" autoAdjust="0"/>
    <p:restoredTop sz="94637" autoAdjust="0"/>
  </p:normalViewPr>
  <p:slideViewPr>
    <p:cSldViewPr snapToGrid="0">
      <p:cViewPr varScale="1">
        <p:scale>
          <a:sx n="77" d="100"/>
          <a:sy n="77" d="100"/>
        </p:scale>
        <p:origin x="18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203B4-E099-4FD3-BE4F-0B6309170242}" type="datetimeFigureOut">
              <a:rPr lang="en-US" smtClean="0"/>
              <a:t>10/5/2019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38140-14E8-49B1-B779-E1EF7F14695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0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Hacer</a:t>
            </a:r>
            <a:r>
              <a:rPr lang="en-GB" dirty="0"/>
              <a:t> </a:t>
            </a:r>
            <a:r>
              <a:rPr lang="en-GB" dirty="0" err="1"/>
              <a:t>planificacion</a:t>
            </a:r>
            <a:r>
              <a:rPr lang="en-GB" dirty="0"/>
              <a:t> de un </a:t>
            </a:r>
            <a:r>
              <a:rPr lang="en-GB" dirty="0" err="1"/>
              <a:t>mes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8140-14E8-49B1-B779-E1EF7F1469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74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diferencia</a:t>
            </a:r>
            <a:r>
              <a:rPr lang="en-GB" dirty="0"/>
              <a:t> entre </a:t>
            </a:r>
            <a:r>
              <a:rPr lang="en-GB" dirty="0" err="1"/>
              <a:t>limpieza</a:t>
            </a:r>
            <a:r>
              <a:rPr lang="en-GB" dirty="0"/>
              <a:t> </a:t>
            </a:r>
            <a:r>
              <a:rPr lang="en-GB" dirty="0" err="1"/>
              <a:t>grande</a:t>
            </a:r>
            <a:r>
              <a:rPr lang="en-GB" dirty="0"/>
              <a:t> y </a:t>
            </a:r>
            <a:r>
              <a:rPr lang="en-GB" dirty="0" err="1"/>
              <a:t>pequeña</a:t>
            </a:r>
            <a:r>
              <a:rPr lang="en-GB" dirty="0"/>
              <a:t> es el </a:t>
            </a:r>
            <a:r>
              <a:rPr lang="en-GB" dirty="0" err="1"/>
              <a:t>esfuerzo</a:t>
            </a:r>
            <a:r>
              <a:rPr lang="en-GB" dirty="0"/>
              <a:t> que le </a:t>
            </a:r>
            <a:r>
              <a:rPr lang="en-GB" dirty="0" err="1"/>
              <a:t>ponen</a:t>
            </a:r>
            <a:r>
              <a:rPr lang="en-GB" dirty="0"/>
              <a:t> los </a:t>
            </a:r>
            <a:r>
              <a:rPr lang="en-GB" dirty="0" err="1"/>
              <a:t>operarios</a:t>
            </a:r>
            <a:r>
              <a:rPr lang="en-GB" dirty="0"/>
              <a:t> para </a:t>
            </a:r>
            <a:r>
              <a:rPr lang="en-GB" dirty="0" err="1"/>
              <a:t>limpiar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8140-14E8-49B1-B779-E1EF7F1469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22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38140-14E8-49B1-B779-E1EF7F1469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4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523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55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172199"/>
            <a:ext cx="12188825" cy="6527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5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7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210795"/>
            <a:ext cx="12188825" cy="6472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3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0029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490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9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 userDrawn="1"/>
        </p:nvSpPr>
        <p:spPr>
          <a:xfrm>
            <a:off x="3175" y="6210795"/>
            <a:ext cx="12188825" cy="6472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0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62958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08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 userDrawn="1"/>
        </p:nvSpPr>
        <p:spPr>
          <a:xfrm>
            <a:off x="3175" y="6210795"/>
            <a:ext cx="12188825" cy="64720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5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32356"/>
            <a:ext cx="10058400" cy="46367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102118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0577352" y="6364391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algn="r"/>
            <a:fld id="{69E57DC2-970A-4B3E-BB1C-7A09969E49DF}" type="slidenum">
              <a:rPr lang="en-US" smtClean="0"/>
              <a:pPr algn="r"/>
              <a:t>‹Nº›</a:t>
            </a:fld>
            <a:endParaRPr lang="en-US" dirty="0"/>
          </a:p>
        </p:txBody>
      </p:sp>
      <p:sp>
        <p:nvSpPr>
          <p:cNvPr id="9" name="Marcador de pie de página 13"/>
          <p:cNvSpPr>
            <a:spLocks noGrp="1"/>
          </p:cNvSpPr>
          <p:nvPr>
            <p:ph type="ftr" sz="quarter" idx="3"/>
          </p:nvPr>
        </p:nvSpPr>
        <p:spPr>
          <a:xfrm>
            <a:off x="3093167" y="6287592"/>
            <a:ext cx="6005667" cy="518722"/>
          </a:xfrm>
          <a:prstGeom prst="rect">
            <a:avLst/>
          </a:prstGeom>
        </p:spPr>
        <p:txBody>
          <a:bodyPr/>
          <a:lstStyle>
            <a:lvl1pPr algn="ctr">
              <a:lnSpc>
                <a:spcPts val="1800"/>
              </a:lnSpc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16" name="Marcador de fecha 12"/>
          <p:cNvSpPr>
            <a:spLocks noGrp="1"/>
          </p:cNvSpPr>
          <p:nvPr>
            <p:ph type="dt" sz="half" idx="2"/>
          </p:nvPr>
        </p:nvSpPr>
        <p:spPr>
          <a:xfrm>
            <a:off x="206631" y="6341033"/>
            <a:ext cx="2583913" cy="4126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5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mediafactory.org.au/natalie-herbstreit/2014/10/14/the-en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en/sixty-60-percent-statistic-money-706882/" TargetMode="Externa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48000" t="-3000" r="-12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/>
        </p:nvSpPr>
        <p:spPr>
          <a:xfrm>
            <a:off x="-1" y="0"/>
            <a:ext cx="10292936" cy="6858000"/>
          </a:xfrm>
          <a:custGeom>
            <a:avLst/>
            <a:gdLst>
              <a:gd name="connsiteX0" fmla="*/ 0 w 10292936"/>
              <a:gd name="connsiteY0" fmla="*/ 0 h 6858000"/>
              <a:gd name="connsiteX1" fmla="*/ 380010 w 10292936"/>
              <a:gd name="connsiteY1" fmla="*/ 0 h 6858000"/>
              <a:gd name="connsiteX2" fmla="*/ 439387 w 10292936"/>
              <a:gd name="connsiteY2" fmla="*/ 0 h 6858000"/>
              <a:gd name="connsiteX3" fmla="*/ 1586510 w 10292936"/>
              <a:gd name="connsiteY3" fmla="*/ 0 h 6858000"/>
              <a:gd name="connsiteX4" fmla="*/ 1713510 w 10292936"/>
              <a:gd name="connsiteY4" fmla="*/ 0 h 6858000"/>
              <a:gd name="connsiteX5" fmla="*/ 10292936 w 10292936"/>
              <a:gd name="connsiteY5" fmla="*/ 0 h 6858000"/>
              <a:gd name="connsiteX6" fmla="*/ 5953821 w 10292936"/>
              <a:gd name="connsiteY6" fmla="*/ 6835791 h 6858000"/>
              <a:gd name="connsiteX7" fmla="*/ 5968010 w 10292936"/>
              <a:gd name="connsiteY7" fmla="*/ 6858000 h 6858000"/>
              <a:gd name="connsiteX8" fmla="*/ 5939723 w 10292936"/>
              <a:gd name="connsiteY8" fmla="*/ 6858000 h 6858000"/>
              <a:gd name="connsiteX9" fmla="*/ 1713510 w 10292936"/>
              <a:gd name="connsiteY9" fmla="*/ 6858000 h 6858000"/>
              <a:gd name="connsiteX10" fmla="*/ 1586510 w 10292936"/>
              <a:gd name="connsiteY10" fmla="*/ 6858000 h 6858000"/>
              <a:gd name="connsiteX11" fmla="*/ 439387 w 10292936"/>
              <a:gd name="connsiteY11" fmla="*/ 6858000 h 6858000"/>
              <a:gd name="connsiteX12" fmla="*/ 380010 w 10292936"/>
              <a:gd name="connsiteY12" fmla="*/ 6858000 h 6858000"/>
              <a:gd name="connsiteX13" fmla="*/ 0 w 10292936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292936" h="6858000">
                <a:moveTo>
                  <a:pt x="0" y="0"/>
                </a:moveTo>
                <a:lnTo>
                  <a:pt x="380010" y="0"/>
                </a:lnTo>
                <a:lnTo>
                  <a:pt x="439387" y="0"/>
                </a:lnTo>
                <a:lnTo>
                  <a:pt x="1586510" y="0"/>
                </a:lnTo>
                <a:lnTo>
                  <a:pt x="1713510" y="0"/>
                </a:lnTo>
                <a:lnTo>
                  <a:pt x="10292936" y="0"/>
                </a:lnTo>
                <a:lnTo>
                  <a:pt x="5953821" y="6835791"/>
                </a:lnTo>
                <a:lnTo>
                  <a:pt x="5968010" y="6858000"/>
                </a:lnTo>
                <a:lnTo>
                  <a:pt x="5939723" y="6858000"/>
                </a:lnTo>
                <a:lnTo>
                  <a:pt x="1713510" y="6858000"/>
                </a:lnTo>
                <a:lnTo>
                  <a:pt x="1586510" y="6858000"/>
                </a:lnTo>
                <a:lnTo>
                  <a:pt x="439387" y="6858000"/>
                </a:lnTo>
                <a:lnTo>
                  <a:pt x="3800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ítulo 14"/>
          <p:cNvSpPr>
            <a:spLocks noGrp="1"/>
          </p:cNvSpPr>
          <p:nvPr>
            <p:ph type="ctrTitle"/>
          </p:nvPr>
        </p:nvSpPr>
        <p:spPr>
          <a:xfrm>
            <a:off x="713841" y="180999"/>
            <a:ext cx="6361783" cy="3429000"/>
          </a:xfrm>
          <a:noFill/>
        </p:spPr>
        <p:txBody>
          <a:bodyPr anchor="ctr">
            <a:normAutofit/>
          </a:bodyPr>
          <a:lstStyle/>
          <a:p>
            <a:pPr>
              <a:lnSpc>
                <a:spcPts val="6000"/>
              </a:lnSpc>
            </a:pPr>
            <a:r>
              <a:rPr lang="es-ES" sz="44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Optimización de una red de evaporadores industriales</a:t>
            </a:r>
          </a:p>
        </p:txBody>
      </p:sp>
      <p:sp>
        <p:nvSpPr>
          <p:cNvPr id="16" name="Subtítulo 15"/>
          <p:cNvSpPr>
            <a:spLocks noGrp="1"/>
          </p:cNvSpPr>
          <p:nvPr>
            <p:ph type="subTitle" idx="1"/>
          </p:nvPr>
        </p:nvSpPr>
        <p:spPr>
          <a:xfrm>
            <a:off x="1036709" y="3909649"/>
            <a:ext cx="4168083" cy="1714995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María P. Marcos</a:t>
            </a:r>
          </a:p>
          <a:p>
            <a:pPr algn="ctr">
              <a:lnSpc>
                <a:spcPct val="150000"/>
              </a:lnSpc>
            </a:pPr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Universidad de Valladolid</a:t>
            </a:r>
          </a:p>
        </p:txBody>
      </p:sp>
      <p:sp>
        <p:nvSpPr>
          <p:cNvPr id="17" name="Elipse 16"/>
          <p:cNvSpPr/>
          <p:nvPr/>
        </p:nvSpPr>
        <p:spPr>
          <a:xfrm>
            <a:off x="6958366" y="2349000"/>
            <a:ext cx="2160000" cy="2160000"/>
          </a:xfrm>
          <a:prstGeom prst="ellipse">
            <a:avLst/>
          </a:prstGeom>
          <a:blipFill dpi="0" rotWithShape="1">
            <a:blip r:embed="rId3"/>
            <a:srcRect/>
            <a:stretch>
              <a:fillRect t="-20000" r="-14000" b="-10000"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/>
          <p:cNvCxnSpPr/>
          <p:nvPr/>
        </p:nvCxnSpPr>
        <p:spPr>
          <a:xfrm>
            <a:off x="860507" y="3429000"/>
            <a:ext cx="488109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209949" y="6304003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PyConEs</a:t>
            </a:r>
            <a:r>
              <a:rPr lang="es-ES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- Alicante, {4-6} de octubre de 2019</a:t>
            </a:r>
          </a:p>
        </p:txBody>
      </p:sp>
    </p:spTree>
    <p:extLst>
      <p:ext uri="{BB962C8B-B14F-4D97-AF65-F5344CB8AC3E}">
        <p14:creationId xmlns:p14="http://schemas.microsoft.com/office/powerpoint/2010/main" val="2098504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6B9E9-F090-47D4-8D5F-5CC5CC0D1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 de </a:t>
            </a:r>
            <a:r>
              <a:rPr lang="en-GB" dirty="0" err="1"/>
              <a:t>evaporación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92E178-82B7-44B6-B379-9EF7B709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1C091A-D53B-4B6E-901D-A7432849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2060D9-79E0-45FA-952C-4244C32FB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10</a:t>
            </a:fld>
            <a:endParaRPr lang="en-US" dirty="0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2725F34B-421A-477F-8016-2E80E61FE2D6}"/>
              </a:ext>
            </a:extLst>
          </p:cNvPr>
          <p:cNvGrpSpPr/>
          <p:nvPr/>
        </p:nvGrpSpPr>
        <p:grpSpPr>
          <a:xfrm>
            <a:off x="1498587" y="1945504"/>
            <a:ext cx="1611684" cy="3361471"/>
            <a:chOff x="2929001" y="2238079"/>
            <a:chExt cx="814192" cy="29669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A82E9849-9E52-4BF2-9708-66E97AD8974A}"/>
                </a:ext>
              </a:extLst>
            </p:cNvPr>
            <p:cNvSpPr/>
            <p:nvPr/>
          </p:nvSpPr>
          <p:spPr>
            <a:xfrm>
              <a:off x="2929001" y="2238079"/>
              <a:ext cx="814192" cy="551145"/>
            </a:xfrm>
            <a:prstGeom prst="flowChartDecis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B7415628-9452-4614-B585-9681C439B6C1}"/>
                </a:ext>
              </a:extLst>
            </p:cNvPr>
            <p:cNvSpPr/>
            <p:nvPr/>
          </p:nvSpPr>
          <p:spPr>
            <a:xfrm>
              <a:off x="2929001" y="4653926"/>
              <a:ext cx="814192" cy="551145"/>
            </a:xfrm>
            <a:prstGeom prst="flowChartDecis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5F9A44E7-8935-45BD-AD77-9A744AB1B46D}"/>
                </a:ext>
              </a:extLst>
            </p:cNvPr>
            <p:cNvSpPr/>
            <p:nvPr/>
          </p:nvSpPr>
          <p:spPr>
            <a:xfrm>
              <a:off x="2929001" y="3446003"/>
              <a:ext cx="814192" cy="551145"/>
            </a:xfrm>
            <a:prstGeom prst="flowChartDecisi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Diagrama de flujo: almacenamiento de acceso directo 19">
            <a:extLst>
              <a:ext uri="{FF2B5EF4-FFF2-40B4-BE49-F238E27FC236}">
                <a16:creationId xmlns:a16="http://schemas.microsoft.com/office/drawing/2014/main" id="{58C82C2A-2749-4BBE-9B22-5B5BCBA580E1}"/>
              </a:ext>
            </a:extLst>
          </p:cNvPr>
          <p:cNvSpPr/>
          <p:nvPr/>
        </p:nvSpPr>
        <p:spPr>
          <a:xfrm flipH="1">
            <a:off x="7920624" y="1404698"/>
            <a:ext cx="1390390" cy="676405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Diagrama de flujo: almacenamiento de acceso directo 64">
            <a:extLst>
              <a:ext uri="{FF2B5EF4-FFF2-40B4-BE49-F238E27FC236}">
                <a16:creationId xmlns:a16="http://schemas.microsoft.com/office/drawing/2014/main" id="{EC4ABACF-C5D3-4F6D-9911-A15388302C09}"/>
              </a:ext>
            </a:extLst>
          </p:cNvPr>
          <p:cNvSpPr/>
          <p:nvPr/>
        </p:nvSpPr>
        <p:spPr>
          <a:xfrm flipH="1">
            <a:off x="9504241" y="2392970"/>
            <a:ext cx="1390390" cy="676405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Diagrama de flujo: almacenamiento de acceso directo 20">
            <a:extLst>
              <a:ext uri="{FF2B5EF4-FFF2-40B4-BE49-F238E27FC236}">
                <a16:creationId xmlns:a16="http://schemas.microsoft.com/office/drawing/2014/main" id="{FAA8EBCD-2F83-4365-B40A-82DA76DC2EEC}"/>
              </a:ext>
            </a:extLst>
          </p:cNvPr>
          <p:cNvSpPr/>
          <p:nvPr/>
        </p:nvSpPr>
        <p:spPr>
          <a:xfrm flipH="1">
            <a:off x="7298964" y="1407424"/>
            <a:ext cx="1226392" cy="676405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Diagrama de flujo: almacenamiento de acceso directo 22">
            <a:extLst>
              <a:ext uri="{FF2B5EF4-FFF2-40B4-BE49-F238E27FC236}">
                <a16:creationId xmlns:a16="http://schemas.microsoft.com/office/drawing/2014/main" id="{5542CDF5-C4D0-4741-A0B5-495DB1CB5F71}"/>
              </a:ext>
            </a:extLst>
          </p:cNvPr>
          <p:cNvSpPr/>
          <p:nvPr/>
        </p:nvSpPr>
        <p:spPr>
          <a:xfrm flipH="1">
            <a:off x="6751528" y="1406328"/>
            <a:ext cx="977958" cy="676405"/>
          </a:xfrm>
          <a:prstGeom prst="flowChartMagneticDrum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A5B9627-6DD7-4C96-B92D-E8246B659573}"/>
              </a:ext>
            </a:extLst>
          </p:cNvPr>
          <p:cNvGrpSpPr/>
          <p:nvPr/>
        </p:nvGrpSpPr>
        <p:grpSpPr>
          <a:xfrm flipH="1">
            <a:off x="6751528" y="2381490"/>
            <a:ext cx="3223134" cy="676406"/>
            <a:chOff x="4250730" y="1703539"/>
            <a:chExt cx="3223134" cy="676406"/>
          </a:xfrm>
          <a:solidFill>
            <a:schemeClr val="bg2"/>
          </a:solidFill>
        </p:grpSpPr>
        <p:sp>
          <p:nvSpPr>
            <p:cNvPr id="26" name="Diagrama de flujo: almacenamiento de acceso directo 25">
              <a:extLst>
                <a:ext uri="{FF2B5EF4-FFF2-40B4-BE49-F238E27FC236}">
                  <a16:creationId xmlns:a16="http://schemas.microsoft.com/office/drawing/2014/main" id="{8A0E1E2D-1734-454E-8FA4-5B39DA7C4DC4}"/>
                </a:ext>
              </a:extLst>
            </p:cNvPr>
            <p:cNvSpPr/>
            <p:nvPr/>
          </p:nvSpPr>
          <p:spPr>
            <a:xfrm>
              <a:off x="4250730" y="1703540"/>
              <a:ext cx="1390390" cy="676405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Diagrama de flujo: almacenamiento de acceso directo 26">
              <a:extLst>
                <a:ext uri="{FF2B5EF4-FFF2-40B4-BE49-F238E27FC236}">
                  <a16:creationId xmlns:a16="http://schemas.microsoft.com/office/drawing/2014/main" id="{021F71AD-8056-4D9E-BC98-A8C430DE7967}"/>
                </a:ext>
              </a:extLst>
            </p:cNvPr>
            <p:cNvSpPr/>
            <p:nvPr/>
          </p:nvSpPr>
          <p:spPr>
            <a:xfrm>
              <a:off x="5171394" y="1703540"/>
              <a:ext cx="1390390" cy="676405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Diagrama de flujo: almacenamiento de acceso directo 27">
              <a:extLst>
                <a:ext uri="{FF2B5EF4-FFF2-40B4-BE49-F238E27FC236}">
                  <a16:creationId xmlns:a16="http://schemas.microsoft.com/office/drawing/2014/main" id="{4FE909E4-C0DB-426A-8DB1-3629DD825039}"/>
                </a:ext>
              </a:extLst>
            </p:cNvPr>
            <p:cNvSpPr/>
            <p:nvPr/>
          </p:nvSpPr>
          <p:spPr>
            <a:xfrm>
              <a:off x="6083474" y="1703539"/>
              <a:ext cx="1390390" cy="676405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D63B7978-1973-455E-981D-59E68484C2C8}"/>
              </a:ext>
            </a:extLst>
          </p:cNvPr>
          <p:cNvGrpSpPr/>
          <p:nvPr/>
        </p:nvGrpSpPr>
        <p:grpSpPr>
          <a:xfrm flipH="1">
            <a:off x="6741090" y="3351196"/>
            <a:ext cx="2308965" cy="681861"/>
            <a:chOff x="5164899" y="1698083"/>
            <a:chExt cx="2308965" cy="681861"/>
          </a:xfrm>
          <a:solidFill>
            <a:schemeClr val="bg2"/>
          </a:solidFill>
        </p:grpSpPr>
        <p:sp>
          <p:nvSpPr>
            <p:cNvPr id="30" name="Diagrama de flujo: almacenamiento de acceso directo 29">
              <a:extLst>
                <a:ext uri="{FF2B5EF4-FFF2-40B4-BE49-F238E27FC236}">
                  <a16:creationId xmlns:a16="http://schemas.microsoft.com/office/drawing/2014/main" id="{34E7F11E-6A81-48B6-ACB1-3DE11A300EAF}"/>
                </a:ext>
              </a:extLst>
            </p:cNvPr>
            <p:cNvSpPr/>
            <p:nvPr/>
          </p:nvSpPr>
          <p:spPr>
            <a:xfrm>
              <a:off x="5164899" y="1698083"/>
              <a:ext cx="1390390" cy="676405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Diagrama de flujo: almacenamiento de acceso directo 31">
              <a:extLst>
                <a:ext uri="{FF2B5EF4-FFF2-40B4-BE49-F238E27FC236}">
                  <a16:creationId xmlns:a16="http://schemas.microsoft.com/office/drawing/2014/main" id="{0DB70FD1-723D-416A-AFB2-6D5DCE0F0EDA}"/>
                </a:ext>
              </a:extLst>
            </p:cNvPr>
            <p:cNvSpPr/>
            <p:nvPr/>
          </p:nvSpPr>
          <p:spPr>
            <a:xfrm>
              <a:off x="6083474" y="1703539"/>
              <a:ext cx="1390390" cy="676405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42046384-00C6-4AC7-832E-3EDE871F8CB5}"/>
              </a:ext>
            </a:extLst>
          </p:cNvPr>
          <p:cNvGrpSpPr/>
          <p:nvPr/>
        </p:nvGrpSpPr>
        <p:grpSpPr>
          <a:xfrm flipH="1">
            <a:off x="6730652" y="4331814"/>
            <a:ext cx="3223134" cy="676406"/>
            <a:chOff x="4250730" y="1703539"/>
            <a:chExt cx="3223134" cy="676406"/>
          </a:xfrm>
          <a:solidFill>
            <a:schemeClr val="bg2"/>
          </a:solidFill>
        </p:grpSpPr>
        <p:sp>
          <p:nvSpPr>
            <p:cNvPr id="34" name="Diagrama de flujo: almacenamiento de acceso directo 33">
              <a:extLst>
                <a:ext uri="{FF2B5EF4-FFF2-40B4-BE49-F238E27FC236}">
                  <a16:creationId xmlns:a16="http://schemas.microsoft.com/office/drawing/2014/main" id="{20B208E7-F07C-4886-B844-51C0D608D505}"/>
                </a:ext>
              </a:extLst>
            </p:cNvPr>
            <p:cNvSpPr/>
            <p:nvPr/>
          </p:nvSpPr>
          <p:spPr>
            <a:xfrm>
              <a:off x="4250730" y="1703540"/>
              <a:ext cx="1390390" cy="676405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Diagrama de flujo: almacenamiento de acceso directo 34">
              <a:extLst>
                <a:ext uri="{FF2B5EF4-FFF2-40B4-BE49-F238E27FC236}">
                  <a16:creationId xmlns:a16="http://schemas.microsoft.com/office/drawing/2014/main" id="{4A7107C5-5254-42FE-9ACE-DEA5DDC0F064}"/>
                </a:ext>
              </a:extLst>
            </p:cNvPr>
            <p:cNvSpPr/>
            <p:nvPr/>
          </p:nvSpPr>
          <p:spPr>
            <a:xfrm>
              <a:off x="5154461" y="1703540"/>
              <a:ext cx="1390390" cy="676405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Diagrama de flujo: almacenamiento de acceso directo 35">
              <a:extLst>
                <a:ext uri="{FF2B5EF4-FFF2-40B4-BE49-F238E27FC236}">
                  <a16:creationId xmlns:a16="http://schemas.microsoft.com/office/drawing/2014/main" id="{A99D1D12-9E72-452E-A5A6-E8E24F566845}"/>
                </a:ext>
              </a:extLst>
            </p:cNvPr>
            <p:cNvSpPr/>
            <p:nvPr/>
          </p:nvSpPr>
          <p:spPr>
            <a:xfrm>
              <a:off x="6083474" y="1703539"/>
              <a:ext cx="1390390" cy="676405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8C229B1B-5327-4DB0-A973-F122B349F0AF}"/>
              </a:ext>
            </a:extLst>
          </p:cNvPr>
          <p:cNvGrpSpPr/>
          <p:nvPr/>
        </p:nvGrpSpPr>
        <p:grpSpPr>
          <a:xfrm flipH="1">
            <a:off x="6751528" y="5306974"/>
            <a:ext cx="2779735" cy="676407"/>
            <a:chOff x="4694129" y="1703538"/>
            <a:chExt cx="2779735" cy="676407"/>
          </a:xfrm>
          <a:solidFill>
            <a:schemeClr val="bg2"/>
          </a:solidFill>
        </p:grpSpPr>
        <p:sp>
          <p:nvSpPr>
            <p:cNvPr id="38" name="Diagrama de flujo: almacenamiento de acceso directo 37">
              <a:extLst>
                <a:ext uri="{FF2B5EF4-FFF2-40B4-BE49-F238E27FC236}">
                  <a16:creationId xmlns:a16="http://schemas.microsoft.com/office/drawing/2014/main" id="{EFFA5BDC-95FE-4057-8B13-91841DBB776C}"/>
                </a:ext>
              </a:extLst>
            </p:cNvPr>
            <p:cNvSpPr/>
            <p:nvPr/>
          </p:nvSpPr>
          <p:spPr>
            <a:xfrm>
              <a:off x="4694129" y="1703538"/>
              <a:ext cx="1390390" cy="676405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Diagrama de flujo: almacenamiento de acceso directo 38">
              <a:extLst>
                <a:ext uri="{FF2B5EF4-FFF2-40B4-BE49-F238E27FC236}">
                  <a16:creationId xmlns:a16="http://schemas.microsoft.com/office/drawing/2014/main" id="{223028DF-A8D6-4E61-8B97-29AFA223C219}"/>
                </a:ext>
              </a:extLst>
            </p:cNvPr>
            <p:cNvSpPr/>
            <p:nvPr/>
          </p:nvSpPr>
          <p:spPr>
            <a:xfrm>
              <a:off x="5624187" y="1703540"/>
              <a:ext cx="920664" cy="676405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Diagrama de flujo: almacenamiento de acceso directo 39">
              <a:extLst>
                <a:ext uri="{FF2B5EF4-FFF2-40B4-BE49-F238E27FC236}">
                  <a16:creationId xmlns:a16="http://schemas.microsoft.com/office/drawing/2014/main" id="{B561BADC-1FA3-474D-872A-853C88485961}"/>
                </a:ext>
              </a:extLst>
            </p:cNvPr>
            <p:cNvSpPr/>
            <p:nvPr/>
          </p:nvSpPr>
          <p:spPr>
            <a:xfrm>
              <a:off x="6083474" y="1703539"/>
              <a:ext cx="1390390" cy="676405"/>
            </a:xfrm>
            <a:prstGeom prst="flowChartMagneticDrum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6F5F660D-7F05-4309-B919-83699F5A2FC8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110271" y="1728592"/>
            <a:ext cx="3854200" cy="52912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754E08AB-CBCC-4B1E-96CD-E6EE93B8858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110271" y="2257716"/>
            <a:ext cx="3854200" cy="242483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6B48531F-125F-4847-B027-5A179142C8A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110271" y="2755726"/>
            <a:ext cx="3854200" cy="8705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5E807003-C7AD-48DB-A5B5-1D6C89C4E82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110271" y="3626241"/>
            <a:ext cx="3854200" cy="136852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E1932A41-2701-41FC-9451-1427234F304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110271" y="4994764"/>
            <a:ext cx="3854200" cy="69205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56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 de evaporación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1097280" y="1232356"/>
            <a:ext cx="10058400" cy="16907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 23 plantas de evaporación </a:t>
            </a:r>
            <a:r>
              <a:rPr lang="es-ES" sz="2800" i="1" dirty="0"/>
              <a:t>(EV)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 5 productos diferentes </a:t>
            </a:r>
            <a:r>
              <a:rPr lang="es-ES" sz="2800" i="1" dirty="0"/>
              <a:t>(P)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 Ensuciamiento de los equipos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11</a:t>
            </a:fld>
            <a:endParaRPr lang="en-US" dirty="0"/>
          </a:p>
        </p:txBody>
      </p:sp>
      <p:pic>
        <p:nvPicPr>
          <p:cNvPr id="8" name="Picture 2" descr="N:\FA\FPR\ARBANF\Fotos_Bäderbereich\HZS\Verdampfer 39\Verdampfer 39 HK8 H2SO4 + H2O2 Spülung\Verd. 39 HK8 vor der Spülung\IMG_067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020" y="3256324"/>
            <a:ext cx="3107631" cy="233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N:\FA\FPR\ARBANF\Fotos_Bäderbereich\HZS\Verdampfer 39\Verdampfer 39 HK8 H2SO4 + H2O2 Spülung\Verd. 39 HK8 nach NaOH Spülung (24.5.16)\IMG_09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21" y="3256324"/>
            <a:ext cx="3107631" cy="233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6 Flecha derecha"/>
          <p:cNvSpPr/>
          <p:nvPr/>
        </p:nvSpPr>
        <p:spPr>
          <a:xfrm>
            <a:off x="5474594" y="4180254"/>
            <a:ext cx="1242811" cy="482957"/>
          </a:xfrm>
          <a:prstGeom prst="rightArrow">
            <a:avLst>
              <a:gd name="adj1" fmla="val 36666"/>
              <a:gd name="adj2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 derecha 11"/>
          <p:cNvSpPr/>
          <p:nvPr/>
        </p:nvSpPr>
        <p:spPr>
          <a:xfrm>
            <a:off x="6041036" y="1394085"/>
            <a:ext cx="676369" cy="209863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6892010" y="1268183"/>
            <a:ext cx="4105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Con diferentes capacidades</a:t>
            </a:r>
          </a:p>
        </p:txBody>
      </p:sp>
    </p:spTree>
    <p:extLst>
      <p:ext uri="{BB962C8B-B14F-4D97-AF65-F5344CB8AC3E}">
        <p14:creationId xmlns:p14="http://schemas.microsoft.com/office/powerpoint/2010/main" val="407992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Red de evaporación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1097280" y="1232356"/>
            <a:ext cx="10058400" cy="16712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 23 plantas de evaporación </a:t>
            </a:r>
            <a:r>
              <a:rPr lang="es-ES" sz="2800" i="1" dirty="0"/>
              <a:t>(EV)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 5 productos diferentes </a:t>
            </a:r>
            <a:r>
              <a:rPr lang="es-ES" sz="2800" i="1" dirty="0"/>
              <a:t>(P)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800" dirty="0"/>
              <a:t> Ensuciamiento de los equipos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3" name="Flecha doblada 2"/>
          <p:cNvSpPr/>
          <p:nvPr/>
        </p:nvSpPr>
        <p:spPr>
          <a:xfrm flipV="1">
            <a:off x="2278505" y="2903635"/>
            <a:ext cx="1244183" cy="830350"/>
          </a:xfrm>
          <a:prstGeom prst="bentArrow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605134" y="3216681"/>
            <a:ext cx="3782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Tareas de mantenimiento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7469962" y="2932148"/>
            <a:ext cx="2609792" cy="1139252"/>
            <a:chOff x="7469962" y="3117953"/>
            <a:chExt cx="2609792" cy="1139252"/>
          </a:xfrm>
        </p:grpSpPr>
        <p:sp>
          <p:nvSpPr>
            <p:cNvPr id="12" name="Abrir llave 11"/>
            <p:cNvSpPr/>
            <p:nvPr/>
          </p:nvSpPr>
          <p:spPr>
            <a:xfrm>
              <a:off x="7469962" y="3117953"/>
              <a:ext cx="164892" cy="1139252"/>
            </a:xfrm>
            <a:prstGeom prst="leftBrace">
              <a:avLst>
                <a:gd name="adj1" fmla="val 63643"/>
                <a:gd name="adj2" fmla="val 50000"/>
              </a:avLst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7634854" y="3149745"/>
              <a:ext cx="22573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Limpieza grande</a:t>
              </a: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7634854" y="3733985"/>
              <a:ext cx="24449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400" dirty="0"/>
                <a:t>Limpieza pequeña</a:t>
              </a:r>
            </a:p>
          </p:txBody>
        </p:sp>
      </p:grpSp>
      <p:sp>
        <p:nvSpPr>
          <p:cNvPr id="15" name="CuadroTexto 14"/>
          <p:cNvSpPr txBox="1"/>
          <p:nvPr/>
        </p:nvSpPr>
        <p:spPr>
          <a:xfrm>
            <a:off x="786990" y="4679686"/>
            <a:ext cx="2818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b="1" cap="small" dirty="0">
                <a:ln w="22225">
                  <a:noFill/>
                  <a:prstDash val="solid"/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Objetivo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792679" y="4444978"/>
            <a:ext cx="6287075" cy="1532334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¿Qué producto procesar en cada planta?</a:t>
            </a:r>
          </a:p>
          <a:p>
            <a:pPr algn="ctr"/>
            <a:r>
              <a:rPr lang="es-ES" sz="2800" dirty="0"/>
              <a:t>¿Cuánta cantidad de producto?</a:t>
            </a:r>
          </a:p>
          <a:p>
            <a:pPr algn="ctr"/>
            <a:r>
              <a:rPr lang="es-ES" sz="2800" dirty="0"/>
              <a:t>¿Cuándo limpiar?</a:t>
            </a:r>
          </a:p>
        </p:txBody>
      </p:sp>
      <p:sp>
        <p:nvSpPr>
          <p:cNvPr id="17" name="Flecha derecha 16"/>
          <p:cNvSpPr/>
          <p:nvPr/>
        </p:nvSpPr>
        <p:spPr>
          <a:xfrm>
            <a:off x="6041036" y="1394085"/>
            <a:ext cx="676369" cy="209863"/>
          </a:xfrm>
          <a:prstGeom prst="rightArrow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6883737" y="1224693"/>
            <a:ext cx="4105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Con diferentes capacidades</a:t>
            </a:r>
          </a:p>
        </p:txBody>
      </p:sp>
    </p:spTree>
    <p:extLst>
      <p:ext uri="{BB962C8B-B14F-4D97-AF65-F5344CB8AC3E}">
        <p14:creationId xmlns:p14="http://schemas.microsoft.com/office/powerpoint/2010/main" val="2336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 de optimización: Sets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232356"/>
            <a:ext cx="10058399" cy="46367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sz="3000" dirty="0"/>
              <a:t> Plantas de evaporación </a:t>
            </a:r>
            <a:r>
              <a:rPr lang="es-ES" sz="3000" i="1" dirty="0"/>
              <a:t>(EV)</a:t>
            </a:r>
          </a:p>
          <a:p>
            <a:pPr marL="0" indent="2730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3000" dirty="0"/>
              <a:t>Productos </a:t>
            </a:r>
            <a:r>
              <a:rPr lang="es-ES" sz="3000" i="1" dirty="0"/>
              <a:t>(P)</a:t>
            </a:r>
          </a:p>
          <a:p>
            <a:pPr marL="0" indent="2730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3000" dirty="0"/>
              <a:t>Días del mes </a:t>
            </a:r>
            <a:r>
              <a:rPr lang="es-ES" sz="3000" i="1" dirty="0"/>
              <a:t>(M)</a:t>
            </a:r>
          </a:p>
          <a:p>
            <a:pPr marL="0" indent="2730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s-ES" sz="3000" dirty="0"/>
              <a:t>Estado</a:t>
            </a:r>
            <a:r>
              <a:rPr lang="es-ES" sz="3000" i="1" dirty="0"/>
              <a:t> (S )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13</a:t>
            </a:fld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510640" y="3868546"/>
            <a:ext cx="34517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Funcionando (</a:t>
            </a:r>
            <a:r>
              <a:rPr lang="es-ES" sz="2800" i="1" dirty="0" err="1"/>
              <a:t>Sw</a:t>
            </a:r>
            <a:r>
              <a:rPr lang="es-ES" sz="2800" dirty="0"/>
              <a:t>)</a:t>
            </a:r>
          </a:p>
          <a:p>
            <a:pPr algn="ctr"/>
            <a:r>
              <a:rPr lang="es-E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Cuantos días lleva funcionando desde la última limpieza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180114" y="3868546"/>
            <a:ext cx="29702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Limpiándose (</a:t>
            </a:r>
            <a:r>
              <a:rPr lang="es-ES" sz="2800" i="1" dirty="0"/>
              <a:t>SL</a:t>
            </a:r>
            <a:r>
              <a:rPr lang="es-ES" sz="2800" dirty="0"/>
              <a:t>) </a:t>
            </a:r>
            <a:r>
              <a:rPr lang="es-E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grande o limpieza pequeña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500674" y="3868546"/>
            <a:ext cx="365190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Parado (</a:t>
            </a:r>
            <a:r>
              <a:rPr lang="es-ES" sz="2800" i="1" dirty="0"/>
              <a:t>SP</a:t>
            </a:r>
            <a:r>
              <a:rPr lang="es-ES" sz="2800" dirty="0"/>
              <a:t>)</a:t>
            </a:r>
          </a:p>
          <a:p>
            <a:pPr algn="ctr"/>
            <a:r>
              <a:rPr lang="es-E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Parado limpio tras limpieza grande o pequeña o parado sucio esperando a limpieza grande o pequeña</a:t>
            </a:r>
          </a:p>
        </p:txBody>
      </p:sp>
      <p:sp>
        <p:nvSpPr>
          <p:cNvPr id="12" name="6 Flecha derecha"/>
          <p:cNvSpPr/>
          <p:nvPr/>
        </p:nvSpPr>
        <p:spPr>
          <a:xfrm>
            <a:off x="3218283" y="3155128"/>
            <a:ext cx="1242811" cy="482957"/>
          </a:xfrm>
          <a:prstGeom prst="rightArrow">
            <a:avLst>
              <a:gd name="adj1" fmla="val 36666"/>
              <a:gd name="adj2" fmla="val 50000"/>
            </a:avLst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4370109" y="3148855"/>
            <a:ext cx="345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i="1" dirty="0"/>
              <a:t>S = </a:t>
            </a:r>
            <a:r>
              <a:rPr lang="es-ES" sz="2800" i="1" dirty="0" err="1"/>
              <a:t>Sw</a:t>
            </a:r>
            <a:r>
              <a:rPr lang="es-ES" sz="2800" i="1" dirty="0"/>
              <a:t> </a:t>
            </a:r>
            <a:r>
              <a:rPr lang="es-ES" sz="2800" dirty="0">
                <a:latin typeface="Century Gothic" panose="020B0502020202020204" pitchFamily="34" charset="0"/>
              </a:rPr>
              <a:t>U</a:t>
            </a:r>
            <a:r>
              <a:rPr lang="es-ES" sz="2800" i="1" dirty="0"/>
              <a:t> SL </a:t>
            </a:r>
            <a:r>
              <a:rPr lang="es-ES" sz="2800" dirty="0">
                <a:latin typeface="Century Gothic" panose="020B0502020202020204" pitchFamily="34" charset="0"/>
              </a:rPr>
              <a:t>U</a:t>
            </a:r>
            <a:r>
              <a:rPr lang="es-ES" sz="2800" i="1" dirty="0"/>
              <a:t> SP</a:t>
            </a:r>
            <a:endParaRPr lang="es-ES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id="{323AB3EF-959E-410B-9DC1-2483111932E9}"/>
              </a:ext>
            </a:extLst>
          </p:cNvPr>
          <p:cNvSpPr/>
          <p:nvPr/>
        </p:nvSpPr>
        <p:spPr>
          <a:xfrm>
            <a:off x="4549061" y="1745993"/>
            <a:ext cx="6154319" cy="1992316"/>
          </a:xfrm>
          <a:prstGeom prst="wedgeRoundRectCallout">
            <a:avLst>
              <a:gd name="adj1" fmla="val -72560"/>
              <a:gd name="adj2" fmla="val 36596"/>
              <a:gd name="adj3" fmla="val 16667"/>
            </a:avLst>
          </a:prstGeom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En</a:t>
            </a:r>
            <a:r>
              <a:rPr lang="en-GB" sz="3600" dirty="0"/>
              <a:t> que </a:t>
            </a:r>
            <a:r>
              <a:rPr lang="en-GB" sz="3600" dirty="0" err="1"/>
              <a:t>estado</a:t>
            </a:r>
            <a:r>
              <a:rPr lang="en-GB" sz="3600" dirty="0"/>
              <a:t> se </a:t>
            </a:r>
            <a:r>
              <a:rPr lang="en-GB" sz="3600" dirty="0" err="1"/>
              <a:t>encuentra</a:t>
            </a:r>
            <a:r>
              <a:rPr lang="en-GB" sz="3600" dirty="0"/>
              <a:t> </a:t>
            </a:r>
            <a:r>
              <a:rPr lang="en-GB" sz="3600" dirty="0" err="1"/>
              <a:t>cada</a:t>
            </a:r>
            <a:r>
              <a:rPr lang="en-GB" sz="3600" dirty="0"/>
              <a:t> </a:t>
            </a:r>
            <a:r>
              <a:rPr lang="en-GB" sz="3600" dirty="0" err="1"/>
              <a:t>equipo</a:t>
            </a:r>
            <a:r>
              <a:rPr lang="en-GB" sz="3600" dirty="0"/>
              <a:t> </a:t>
            </a:r>
            <a:r>
              <a:rPr lang="en-GB" sz="3600" dirty="0" err="1"/>
              <a:t>cada</a:t>
            </a:r>
            <a:r>
              <a:rPr lang="en-GB" sz="3600" dirty="0"/>
              <a:t> </a:t>
            </a:r>
            <a:r>
              <a:rPr lang="en-GB" sz="3600" dirty="0" err="1"/>
              <a:t>día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18620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 animBg="1"/>
      <p:bldP spid="13" grpId="0"/>
      <p:bldP spid="10" grpId="0" animBg="1"/>
      <p:bldP spid="1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 de optimización: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232356"/>
                <a:ext cx="10445536" cy="46367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s-ES" sz="1800" i="1" dirty="0">
                    <a:solidFill>
                      <a:schemeClr val="bg1"/>
                    </a:solidFill>
                  </a:rPr>
                  <a:t>Optimización de la operación de un mes: Variables de decisión</a:t>
                </a:r>
              </a:p>
              <a:p>
                <a:pPr marL="1081088" indent="0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:r>
                  <a:rPr lang="es-ES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3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sz="3000" b="0" i="1" dirty="0" smtClean="0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s-ES" sz="3000" b="0" i="1" dirty="0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s-ES" sz="3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s-ES" sz="3000" b="0" i="1" dirty="0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s-ES" sz="3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s-ES" sz="3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s-E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3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s-ES" sz="3000" dirty="0"/>
                  <a:t> </a:t>
                </a:r>
              </a:p>
              <a:p>
                <a:pPr marL="1081088" indent="0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3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" sz="3000" i="1" dirty="0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s-ES" sz="3000" i="1" dirty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s-ES" sz="3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3000" i="1" dirty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s-ES" sz="3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s-ES" sz="3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∈{0,1}</m:t>
                    </m:r>
                  </m:oMath>
                </a14:m>
                <a:r>
                  <a:rPr lang="es-ES" sz="3000" dirty="0"/>
                  <a:t> </a:t>
                </a:r>
                <a:endParaRPr lang="es-ES" sz="3000" i="1" dirty="0"/>
              </a:p>
              <a:p>
                <a:pPr marL="1081088" indent="0">
                  <a:lnSpc>
                    <a:spcPct val="20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s-ES" sz="30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ES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000" b="0" i="1" dirty="0" smtClean="0">
                            <a:latin typeface="Cambria Math" panose="02040503050406030204" pitchFamily="18" charset="0"/>
                          </a:rPr>
                          <m:t>𝐸𝐶</m:t>
                        </m:r>
                      </m:e>
                      <m:sub>
                        <m:r>
                          <a:rPr lang="es-ES" sz="3000" i="1" dirty="0">
                            <a:latin typeface="Cambria Math" panose="02040503050406030204" pitchFamily="18" charset="0"/>
                          </a:rPr>
                          <m:t>𝑒𝑣</m:t>
                        </m:r>
                        <m:r>
                          <a:rPr lang="es-ES" sz="3000" i="1" dirty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s-ES" sz="30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s-ES" sz="3000" i="1" dirty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s-ES" sz="3000" i="1" dirty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s-ES" sz="3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3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s-ES" sz="3000" i="1" dirty="0"/>
              </a:p>
              <a:p>
                <a:pPr marL="1798638" indent="0">
                  <a:lnSpc>
                    <a:spcPct val="100000"/>
                  </a:lnSpc>
                  <a:buNone/>
                </a:pPr>
                <a:endParaRPr lang="es-ES" sz="3000" i="1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232356"/>
                <a:ext cx="10445536" cy="4636738"/>
              </a:xfrm>
              <a:blipFill rotWithShape="0">
                <a:blip r:embed="rId2"/>
                <a:stretch>
                  <a:fillRect l="-467" t="-6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5373615" y="1926314"/>
            <a:ext cx="4788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Indica si un evaporador </a:t>
            </a:r>
            <a:r>
              <a:rPr lang="es-ES" sz="2400" i="1" dirty="0" err="1"/>
              <a:t>ev</a:t>
            </a:r>
            <a:r>
              <a:rPr lang="es-ES" sz="2400" dirty="0"/>
              <a:t> está en un estado </a:t>
            </a:r>
            <a:r>
              <a:rPr lang="es-ES" sz="2400" i="1" dirty="0"/>
              <a:t>s</a:t>
            </a:r>
            <a:r>
              <a:rPr lang="es-ES" sz="2400" dirty="0"/>
              <a:t> en el día </a:t>
            </a:r>
            <a:r>
              <a:rPr lang="es-ES" sz="2400" i="1" dirty="0"/>
              <a:t>m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373614" y="3054302"/>
            <a:ext cx="5587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Indica si un evaporador </a:t>
            </a:r>
            <a:r>
              <a:rPr lang="es-ES" sz="2400" i="1" dirty="0" err="1"/>
              <a:t>ev</a:t>
            </a:r>
            <a:r>
              <a:rPr lang="es-ES" sz="2400" dirty="0"/>
              <a:t> está procesando el producto </a:t>
            </a:r>
            <a:r>
              <a:rPr lang="es-ES" sz="2400" i="1" dirty="0"/>
              <a:t>p</a:t>
            </a:r>
            <a:r>
              <a:rPr lang="es-ES" sz="2400" dirty="0"/>
              <a:t> en el día </a:t>
            </a:r>
            <a:r>
              <a:rPr lang="es-ES" sz="2400" i="1" dirty="0"/>
              <a:t>m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373613" y="4190741"/>
            <a:ext cx="5587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Cantidad de producto </a:t>
            </a:r>
            <a:r>
              <a:rPr lang="es-ES" sz="2400" i="1" dirty="0"/>
              <a:t>p</a:t>
            </a:r>
            <a:r>
              <a:rPr lang="es-ES" sz="2400" dirty="0"/>
              <a:t> que está procesando el evaporador </a:t>
            </a:r>
            <a:r>
              <a:rPr lang="es-ES" sz="2400" i="1" dirty="0" err="1"/>
              <a:t>ev</a:t>
            </a:r>
            <a:r>
              <a:rPr lang="es-ES" sz="2400" dirty="0"/>
              <a:t> en el día </a:t>
            </a:r>
            <a:r>
              <a:rPr lang="es-ES" sz="2400" i="1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9335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35541" cy="815515"/>
          </a:xfrm>
        </p:spPr>
        <p:txBody>
          <a:bodyPr/>
          <a:lstStyle/>
          <a:p>
            <a:r>
              <a:rPr lang="es-ES" dirty="0"/>
              <a:t>Problema de optimización: Restricciones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8315996" y="1397464"/>
                <a:ext cx="1929181" cy="1077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E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p>
                        <m:e>
                          <m:sSub>
                            <m:sSubPr>
                              <m:ctrlPr>
                                <a:rPr lang="es-E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𝑒𝑣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a:rPr lang="es-ES" sz="24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996" y="1397464"/>
                <a:ext cx="1929181" cy="107747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7313445" y="2712855"/>
                <a:ext cx="3934282" cy="1086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E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  <m:t>𝑒𝑣</m:t>
                              </m:r>
                              <m: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a:rPr lang="es-E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E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𝑆𝐿</m:t>
                          </m:r>
                          <m:r>
                            <m:rPr>
                              <m:sty m:val="p"/>
                            </m:rPr>
                            <a:rPr lang="es-ES" sz="2400" b="0" i="0" dirty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𝑆𝑃</m:t>
                          </m:r>
                        </m:sup>
                        <m:e>
                          <m:sSub>
                            <m:sSubPr>
                              <m:ctrlPr>
                                <a:rPr lang="es-E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𝑒𝑣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a:rPr lang="es-ES" sz="24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445" y="2712855"/>
                <a:ext cx="3934282" cy="10865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/>
          <p:cNvSpPr txBox="1"/>
          <p:nvPr/>
        </p:nvSpPr>
        <p:spPr>
          <a:xfrm>
            <a:off x="1498587" y="1580959"/>
            <a:ext cx="58022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b="1" dirty="0"/>
              <a:t>Estado único: </a:t>
            </a:r>
            <a:r>
              <a:rPr lang="es-ES" sz="2400" i="1" dirty="0"/>
              <a:t>un evaporador sólo puede estar en un estado cada día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498586" y="2784616"/>
            <a:ext cx="563848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b="1" dirty="0"/>
              <a:t>Producto único: </a:t>
            </a:r>
            <a:r>
              <a:rPr lang="es-ES" sz="2400" i="1" dirty="0"/>
              <a:t>un evaporador, si está funcionando, sólo puede procesar un producto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529172" y="4341247"/>
            <a:ext cx="540601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b="1" dirty="0"/>
              <a:t>Limpieza única: </a:t>
            </a:r>
            <a:r>
              <a:rPr lang="es-ES" sz="2400" i="1" dirty="0"/>
              <a:t>sólo se puede limpiar un evaporador cada día, ya sea limpieza grande o pequeña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7320627" y="4307509"/>
                <a:ext cx="3919919" cy="1040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E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𝐸𝑉</m:t>
                          </m:r>
                        </m:sup>
                        <m:e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𝑒𝑣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𝑠𝑙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  <m:t>𝑒𝑣</m:t>
                              </m:r>
                              <m: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  <m:t>𝑠𝑙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s-ES" sz="24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627" y="4307509"/>
                <a:ext cx="3919919" cy="10406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63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ángulo 72"/>
          <p:cNvSpPr/>
          <p:nvPr/>
        </p:nvSpPr>
        <p:spPr>
          <a:xfrm>
            <a:off x="1217092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sw1</a:t>
            </a:r>
          </a:p>
        </p:txBody>
      </p:sp>
      <p:sp>
        <p:nvSpPr>
          <p:cNvPr id="75" name="Rectángulo 74"/>
          <p:cNvSpPr/>
          <p:nvPr/>
        </p:nvSpPr>
        <p:spPr>
          <a:xfrm>
            <a:off x="1971208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</a:t>
            </a:r>
          </a:p>
        </p:txBody>
      </p:sp>
      <p:sp>
        <p:nvSpPr>
          <p:cNvPr id="76" name="Rectángulo 75"/>
          <p:cNvSpPr/>
          <p:nvPr/>
        </p:nvSpPr>
        <p:spPr>
          <a:xfrm>
            <a:off x="2726887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…</a:t>
            </a:r>
          </a:p>
        </p:txBody>
      </p:sp>
      <p:sp>
        <p:nvSpPr>
          <p:cNvPr id="77" name="Rectángulo 76"/>
          <p:cNvSpPr/>
          <p:nvPr/>
        </p:nvSpPr>
        <p:spPr>
          <a:xfrm>
            <a:off x="3481003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sw19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35541" cy="815515"/>
          </a:xfrm>
        </p:spPr>
        <p:txBody>
          <a:bodyPr/>
          <a:lstStyle/>
          <a:p>
            <a:r>
              <a:rPr lang="es-ES" dirty="0"/>
              <a:t>Problema de optimización: Restricciones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1383348" y="1317827"/>
            <a:ext cx="45397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800" b="1" dirty="0"/>
              <a:t>Secuencia de funcionamiento 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4721787" y="3315273"/>
            <a:ext cx="534390" cy="3087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…</a:t>
            </a:r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4364355" y="2293713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H="1">
            <a:off x="7800096" y="2293713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CuadroTexto 44"/>
          <p:cNvSpPr txBox="1"/>
          <p:nvPr/>
        </p:nvSpPr>
        <p:spPr>
          <a:xfrm>
            <a:off x="4278996" y="5558655"/>
            <a:ext cx="36340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400" dirty="0"/>
              <a:t>Días desde la última limpieza</a:t>
            </a:r>
          </a:p>
        </p:txBody>
      </p:sp>
      <p:sp>
        <p:nvSpPr>
          <p:cNvPr id="49" name="Rectángulo 48"/>
          <p:cNvSpPr/>
          <p:nvPr/>
        </p:nvSpPr>
        <p:spPr>
          <a:xfrm>
            <a:off x="4633150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sw20</a:t>
            </a:r>
          </a:p>
        </p:txBody>
      </p:sp>
      <p:sp>
        <p:nvSpPr>
          <p:cNvPr id="50" name="Rectángulo 49"/>
          <p:cNvSpPr/>
          <p:nvPr/>
        </p:nvSpPr>
        <p:spPr>
          <a:xfrm>
            <a:off x="5387266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sw21</a:t>
            </a:r>
          </a:p>
        </p:txBody>
      </p:sp>
      <p:sp>
        <p:nvSpPr>
          <p:cNvPr id="51" name="Rectángulo 50"/>
          <p:cNvSpPr/>
          <p:nvPr/>
        </p:nvSpPr>
        <p:spPr>
          <a:xfrm>
            <a:off x="6142945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…</a:t>
            </a:r>
          </a:p>
        </p:txBody>
      </p:sp>
      <p:sp>
        <p:nvSpPr>
          <p:cNvPr id="52" name="Rectángulo 51"/>
          <p:cNvSpPr/>
          <p:nvPr/>
        </p:nvSpPr>
        <p:spPr>
          <a:xfrm>
            <a:off x="6897061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sw27</a:t>
            </a:r>
          </a:p>
        </p:txBody>
      </p:sp>
      <p:sp>
        <p:nvSpPr>
          <p:cNvPr id="58" name="Rectángulo 57"/>
          <p:cNvSpPr/>
          <p:nvPr/>
        </p:nvSpPr>
        <p:spPr>
          <a:xfrm>
            <a:off x="8159060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sw28</a:t>
            </a:r>
          </a:p>
        </p:txBody>
      </p:sp>
      <p:sp>
        <p:nvSpPr>
          <p:cNvPr id="59" name="Rectángulo 58"/>
          <p:cNvSpPr/>
          <p:nvPr/>
        </p:nvSpPr>
        <p:spPr>
          <a:xfrm>
            <a:off x="8913176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sw29</a:t>
            </a:r>
          </a:p>
        </p:txBody>
      </p:sp>
      <p:sp>
        <p:nvSpPr>
          <p:cNvPr id="60" name="Rectángulo 59"/>
          <p:cNvSpPr/>
          <p:nvPr/>
        </p:nvSpPr>
        <p:spPr>
          <a:xfrm>
            <a:off x="9668855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…</a:t>
            </a:r>
          </a:p>
        </p:txBody>
      </p:sp>
      <p:sp>
        <p:nvSpPr>
          <p:cNvPr id="61" name="Rectángulo 60"/>
          <p:cNvSpPr/>
          <p:nvPr/>
        </p:nvSpPr>
        <p:spPr>
          <a:xfrm>
            <a:off x="10422971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sw40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3904484" y="50286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7340226" y="50286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</a:t>
            </a:r>
          </a:p>
        </p:txBody>
      </p:sp>
      <p:cxnSp>
        <p:nvCxnSpPr>
          <p:cNvPr id="65" name="Conector recto 64"/>
          <p:cNvCxnSpPr/>
          <p:nvPr/>
        </p:nvCxnSpPr>
        <p:spPr>
          <a:xfrm flipH="1">
            <a:off x="11347823" y="2293713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10887952" y="50286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</a:t>
            </a:r>
          </a:p>
        </p:txBody>
      </p:sp>
      <p:cxnSp>
        <p:nvCxnSpPr>
          <p:cNvPr id="69" name="Conector recto 68"/>
          <p:cNvCxnSpPr/>
          <p:nvPr/>
        </p:nvCxnSpPr>
        <p:spPr>
          <a:xfrm flipH="1">
            <a:off x="972987" y="2293710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CuadroTexto 70"/>
          <p:cNvSpPr txBox="1"/>
          <p:nvPr/>
        </p:nvSpPr>
        <p:spPr>
          <a:xfrm>
            <a:off x="584158" y="50286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7F572E-BD18-4C33-B4B8-A9999A167ACA}"/>
              </a:ext>
            </a:extLst>
          </p:cNvPr>
          <p:cNvSpPr txBox="1"/>
          <p:nvPr/>
        </p:nvSpPr>
        <p:spPr>
          <a:xfrm>
            <a:off x="3650176" y="2938735"/>
            <a:ext cx="4652982" cy="1328023"/>
          </a:xfrm>
          <a:prstGeom prst="round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3600" dirty="0" err="1"/>
              <a:t>Cada</a:t>
            </a:r>
            <a:r>
              <a:rPr lang="en-GB" sz="3600" dirty="0"/>
              <a:t> </a:t>
            </a:r>
            <a:r>
              <a:rPr lang="en-GB" sz="3600" dirty="0" err="1"/>
              <a:t>día</a:t>
            </a:r>
            <a:r>
              <a:rPr lang="en-GB" sz="3600" dirty="0"/>
              <a:t>, </a:t>
            </a:r>
            <a:r>
              <a:rPr lang="en-GB" sz="3600" dirty="0" err="1"/>
              <a:t>cada</a:t>
            </a:r>
            <a:r>
              <a:rPr lang="en-GB" sz="3600" dirty="0"/>
              <a:t> planta cambia de </a:t>
            </a:r>
            <a:r>
              <a:rPr lang="en-GB" sz="3600" dirty="0" err="1"/>
              <a:t>estado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822442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ángulo 72"/>
          <p:cNvSpPr/>
          <p:nvPr/>
        </p:nvSpPr>
        <p:spPr>
          <a:xfrm>
            <a:off x="1217092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sw1</a:t>
            </a:r>
          </a:p>
        </p:txBody>
      </p:sp>
      <p:sp>
        <p:nvSpPr>
          <p:cNvPr id="75" name="Rectángulo 74"/>
          <p:cNvSpPr/>
          <p:nvPr/>
        </p:nvSpPr>
        <p:spPr>
          <a:xfrm>
            <a:off x="1971208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</a:t>
            </a:r>
          </a:p>
        </p:txBody>
      </p:sp>
      <p:sp>
        <p:nvSpPr>
          <p:cNvPr id="76" name="Rectángulo 75"/>
          <p:cNvSpPr/>
          <p:nvPr/>
        </p:nvSpPr>
        <p:spPr>
          <a:xfrm>
            <a:off x="2726887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…</a:t>
            </a:r>
          </a:p>
        </p:txBody>
      </p:sp>
      <p:sp>
        <p:nvSpPr>
          <p:cNvPr id="77" name="Rectángulo 76"/>
          <p:cNvSpPr/>
          <p:nvPr/>
        </p:nvSpPr>
        <p:spPr>
          <a:xfrm>
            <a:off x="3481003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sw19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35541" cy="815515"/>
          </a:xfrm>
        </p:spPr>
        <p:txBody>
          <a:bodyPr/>
          <a:lstStyle/>
          <a:p>
            <a:r>
              <a:rPr lang="es-ES" dirty="0"/>
              <a:t>Problema de optimización: Restricciones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1383348" y="1317827"/>
            <a:ext cx="45397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800" b="1" dirty="0"/>
              <a:t>Secuencia de funcionamiento </a:t>
            </a:r>
          </a:p>
        </p:txBody>
      </p:sp>
      <p:sp>
        <p:nvSpPr>
          <p:cNvPr id="7" name="Abrir llave 6"/>
          <p:cNvSpPr/>
          <p:nvPr/>
        </p:nvSpPr>
        <p:spPr>
          <a:xfrm rot="16200000">
            <a:off x="2502130" y="2442547"/>
            <a:ext cx="391886" cy="2938212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1653009" y="4231397"/>
            <a:ext cx="209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Demasiado pronto para limpiar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4721787" y="3315273"/>
            <a:ext cx="534390" cy="3087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…</a:t>
            </a:r>
          </a:p>
        </p:txBody>
      </p:sp>
      <p:sp>
        <p:nvSpPr>
          <p:cNvPr id="34" name="Abrir llave 33"/>
          <p:cNvSpPr/>
          <p:nvPr/>
        </p:nvSpPr>
        <p:spPr>
          <a:xfrm rot="16200000">
            <a:off x="5933071" y="2422418"/>
            <a:ext cx="391886" cy="2938212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/>
          <p:cNvSpPr txBox="1"/>
          <p:nvPr/>
        </p:nvSpPr>
        <p:spPr>
          <a:xfrm>
            <a:off x="5083950" y="4222837"/>
            <a:ext cx="209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Medianamente sucios</a:t>
            </a:r>
          </a:p>
        </p:txBody>
      </p:sp>
      <p:sp>
        <p:nvSpPr>
          <p:cNvPr id="35" name="Abrir llave 34"/>
          <p:cNvSpPr/>
          <p:nvPr/>
        </p:nvSpPr>
        <p:spPr>
          <a:xfrm rot="16200000">
            <a:off x="9429944" y="2352191"/>
            <a:ext cx="391886" cy="3070073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8665167" y="4214809"/>
            <a:ext cx="209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Bastante sucios</a:t>
            </a:r>
          </a:p>
        </p:txBody>
      </p:sp>
      <p:sp>
        <p:nvSpPr>
          <p:cNvPr id="10" name="Flecha curvada hacia abajo 9"/>
          <p:cNvSpPr/>
          <p:nvPr/>
        </p:nvSpPr>
        <p:spPr>
          <a:xfrm>
            <a:off x="1641324" y="2931905"/>
            <a:ext cx="534390" cy="285008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9" name="Flecha curvada hacia abajo 38"/>
          <p:cNvSpPr/>
          <p:nvPr/>
        </p:nvSpPr>
        <p:spPr>
          <a:xfrm>
            <a:off x="2459692" y="2939700"/>
            <a:ext cx="534390" cy="285008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4364355" y="2293713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H="1">
            <a:off x="7800096" y="2293713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CuadroTexto 44"/>
          <p:cNvSpPr txBox="1"/>
          <p:nvPr/>
        </p:nvSpPr>
        <p:spPr>
          <a:xfrm>
            <a:off x="4278996" y="5558655"/>
            <a:ext cx="36340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400" dirty="0"/>
              <a:t>Días desde la última limpieza</a:t>
            </a:r>
          </a:p>
        </p:txBody>
      </p:sp>
      <p:sp>
        <p:nvSpPr>
          <p:cNvPr id="46" name="Flecha curvada hacia abajo 45"/>
          <p:cNvSpPr/>
          <p:nvPr/>
        </p:nvSpPr>
        <p:spPr>
          <a:xfrm>
            <a:off x="5180562" y="2939700"/>
            <a:ext cx="534390" cy="285008"/>
          </a:xfrm>
          <a:prstGeom prst="curvedDownArrow">
            <a:avLst>
              <a:gd name="adj1" fmla="val 37031"/>
              <a:gd name="adj2" fmla="val 50000"/>
              <a:gd name="adj3" fmla="val 25000"/>
            </a:avLst>
          </a:prstGeom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7" name="Rectángulo 46"/>
          <p:cNvSpPr/>
          <p:nvPr/>
        </p:nvSpPr>
        <p:spPr>
          <a:xfrm>
            <a:off x="5387266" y="2522314"/>
            <a:ext cx="701115" cy="30875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sl_p</a:t>
            </a:r>
            <a:endParaRPr lang="es-ES" sz="1600" dirty="0"/>
          </a:p>
        </p:txBody>
      </p:sp>
      <p:sp>
        <p:nvSpPr>
          <p:cNvPr id="48" name="Rectángulo 47"/>
          <p:cNvSpPr/>
          <p:nvPr/>
        </p:nvSpPr>
        <p:spPr>
          <a:xfrm>
            <a:off x="5391781" y="2025333"/>
            <a:ext cx="706817" cy="308759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sps_p</a:t>
            </a:r>
            <a:endParaRPr lang="es-ES" sz="1600" dirty="0"/>
          </a:p>
        </p:txBody>
      </p:sp>
      <p:sp>
        <p:nvSpPr>
          <p:cNvPr id="49" name="Rectángulo 48"/>
          <p:cNvSpPr/>
          <p:nvPr/>
        </p:nvSpPr>
        <p:spPr>
          <a:xfrm>
            <a:off x="4633150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sw20</a:t>
            </a:r>
          </a:p>
        </p:txBody>
      </p:sp>
      <p:sp>
        <p:nvSpPr>
          <p:cNvPr id="50" name="Rectángulo 49"/>
          <p:cNvSpPr/>
          <p:nvPr/>
        </p:nvSpPr>
        <p:spPr>
          <a:xfrm>
            <a:off x="5387266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sw21</a:t>
            </a:r>
          </a:p>
        </p:txBody>
      </p:sp>
      <p:sp>
        <p:nvSpPr>
          <p:cNvPr id="51" name="Rectángulo 50"/>
          <p:cNvSpPr/>
          <p:nvPr/>
        </p:nvSpPr>
        <p:spPr>
          <a:xfrm>
            <a:off x="6142945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…</a:t>
            </a:r>
          </a:p>
        </p:txBody>
      </p:sp>
      <p:sp>
        <p:nvSpPr>
          <p:cNvPr id="52" name="Rectángulo 51"/>
          <p:cNvSpPr/>
          <p:nvPr/>
        </p:nvSpPr>
        <p:spPr>
          <a:xfrm>
            <a:off x="6897061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sw27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230912" y="1944191"/>
            <a:ext cx="167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Parado esperando limpieza pequeña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6230912" y="2526981"/>
            <a:ext cx="1678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Limpieza pequeña</a:t>
            </a:r>
          </a:p>
        </p:txBody>
      </p:sp>
      <p:sp>
        <p:nvSpPr>
          <p:cNvPr id="55" name="Flecha doblada 54"/>
          <p:cNvSpPr/>
          <p:nvPr/>
        </p:nvSpPr>
        <p:spPr>
          <a:xfrm>
            <a:off x="4983707" y="2613221"/>
            <a:ext cx="350558" cy="599139"/>
          </a:xfrm>
          <a:prstGeom prst="bentArrow">
            <a:avLst>
              <a:gd name="adj1" fmla="val 25000"/>
              <a:gd name="adj2" fmla="val 13822"/>
              <a:gd name="adj3" fmla="val 25000"/>
              <a:gd name="adj4" fmla="val 56171"/>
            </a:avLst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6" name="Flecha doblada 55"/>
          <p:cNvSpPr/>
          <p:nvPr/>
        </p:nvSpPr>
        <p:spPr>
          <a:xfrm>
            <a:off x="4774244" y="2134812"/>
            <a:ext cx="570016" cy="1064868"/>
          </a:xfrm>
          <a:prstGeom prst="bentArrow">
            <a:avLst>
              <a:gd name="adj1" fmla="val 25000"/>
              <a:gd name="adj2" fmla="val 5139"/>
              <a:gd name="adj3" fmla="val 14306"/>
              <a:gd name="adj4" fmla="val 55139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7" name="Flecha curvada hacia abajo 56"/>
          <p:cNvSpPr/>
          <p:nvPr/>
        </p:nvSpPr>
        <p:spPr>
          <a:xfrm>
            <a:off x="8706472" y="2998329"/>
            <a:ext cx="534390" cy="226693"/>
          </a:xfrm>
          <a:prstGeom prst="curvedDownArrow">
            <a:avLst>
              <a:gd name="adj1" fmla="val 47570"/>
              <a:gd name="adj2" fmla="val 84945"/>
              <a:gd name="adj3" fmla="val 2884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8159060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sw28</a:t>
            </a:r>
          </a:p>
        </p:txBody>
      </p:sp>
      <p:sp>
        <p:nvSpPr>
          <p:cNvPr id="59" name="Rectángulo 58"/>
          <p:cNvSpPr/>
          <p:nvPr/>
        </p:nvSpPr>
        <p:spPr>
          <a:xfrm>
            <a:off x="8913176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sw29</a:t>
            </a:r>
          </a:p>
        </p:txBody>
      </p:sp>
      <p:sp>
        <p:nvSpPr>
          <p:cNvPr id="60" name="Rectángulo 59"/>
          <p:cNvSpPr/>
          <p:nvPr/>
        </p:nvSpPr>
        <p:spPr>
          <a:xfrm>
            <a:off x="9668855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…</a:t>
            </a:r>
          </a:p>
        </p:txBody>
      </p:sp>
      <p:sp>
        <p:nvSpPr>
          <p:cNvPr id="61" name="Rectángulo 60"/>
          <p:cNvSpPr/>
          <p:nvPr/>
        </p:nvSpPr>
        <p:spPr>
          <a:xfrm>
            <a:off x="10422971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sw40</a:t>
            </a:r>
          </a:p>
        </p:txBody>
      </p:sp>
      <p:sp>
        <p:nvSpPr>
          <p:cNvPr id="62" name="Rectángulo 61"/>
          <p:cNvSpPr/>
          <p:nvPr/>
        </p:nvSpPr>
        <p:spPr>
          <a:xfrm>
            <a:off x="8846696" y="2524344"/>
            <a:ext cx="701115" cy="3087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sl_g</a:t>
            </a:r>
            <a:endParaRPr lang="es-ES" sz="1600" dirty="0"/>
          </a:p>
        </p:txBody>
      </p:sp>
      <p:sp>
        <p:nvSpPr>
          <p:cNvPr id="64" name="Flecha doblada 63"/>
          <p:cNvSpPr/>
          <p:nvPr/>
        </p:nvSpPr>
        <p:spPr>
          <a:xfrm>
            <a:off x="8586650" y="2613221"/>
            <a:ext cx="250306" cy="586962"/>
          </a:xfrm>
          <a:prstGeom prst="bentArrow">
            <a:avLst>
              <a:gd name="adj1" fmla="val 25000"/>
              <a:gd name="adj2" fmla="val 34948"/>
              <a:gd name="adj3" fmla="val 25000"/>
              <a:gd name="adj4" fmla="val 5617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8836957" y="2114875"/>
            <a:ext cx="701115" cy="3087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sps_g</a:t>
            </a:r>
            <a:endParaRPr lang="es-ES" sz="1600" dirty="0"/>
          </a:p>
        </p:txBody>
      </p:sp>
      <p:sp>
        <p:nvSpPr>
          <p:cNvPr id="68" name="Flecha doblada 67"/>
          <p:cNvSpPr/>
          <p:nvPr/>
        </p:nvSpPr>
        <p:spPr>
          <a:xfrm>
            <a:off x="8462114" y="2222042"/>
            <a:ext cx="341576" cy="971747"/>
          </a:xfrm>
          <a:prstGeom prst="bentArrow">
            <a:avLst>
              <a:gd name="adj1" fmla="val 25000"/>
              <a:gd name="adj2" fmla="val 10833"/>
              <a:gd name="adj3" fmla="val 25000"/>
              <a:gd name="adj4" fmla="val 5617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9668855" y="2554026"/>
            <a:ext cx="1678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Limpieza grande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9668855" y="2043513"/>
            <a:ext cx="167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Parado esperando limpieza grande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3904484" y="50286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7340226" y="50286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</a:t>
            </a:r>
          </a:p>
        </p:txBody>
      </p:sp>
      <p:cxnSp>
        <p:nvCxnSpPr>
          <p:cNvPr id="65" name="Conector recto 64"/>
          <p:cNvCxnSpPr/>
          <p:nvPr/>
        </p:nvCxnSpPr>
        <p:spPr>
          <a:xfrm flipH="1">
            <a:off x="11347823" y="2293713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10887952" y="50286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</a:t>
            </a:r>
          </a:p>
        </p:txBody>
      </p:sp>
      <p:cxnSp>
        <p:nvCxnSpPr>
          <p:cNvPr id="69" name="Conector recto 68"/>
          <p:cNvCxnSpPr/>
          <p:nvPr/>
        </p:nvCxnSpPr>
        <p:spPr>
          <a:xfrm flipH="1">
            <a:off x="972987" y="2293710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CuadroTexto 70"/>
          <p:cNvSpPr txBox="1"/>
          <p:nvPr/>
        </p:nvSpPr>
        <p:spPr>
          <a:xfrm>
            <a:off x="584158" y="50286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4537690" y="2665091"/>
                <a:ext cx="4581379" cy="1805129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r>
                  <a:rPr lang="es-ES" sz="3200" dirty="0"/>
                  <a:t>  Si </a:t>
                </a:r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s-E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𝑠𝑤</m:t>
                    </m:r>
                    <m:r>
                      <a:rPr lang="es-E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s-ES" sz="32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690" y="2665091"/>
                <a:ext cx="4581379" cy="1805129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uadroTexto 77"/>
              <p:cNvSpPr txBox="1"/>
              <p:nvPr/>
            </p:nvSpPr>
            <p:spPr>
              <a:xfrm>
                <a:off x="1250164" y="2611856"/>
                <a:ext cx="10004210" cy="1805129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r>
                  <a:rPr lang="es-ES" sz="3200" dirty="0"/>
                  <a:t>  Si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3200" b="0" i="0" smtClean="0">
                        <a:latin typeface="Cambria Math" panose="02040503050406030204" pitchFamily="18" charset="0"/>
                      </a:rPr>
                      <m:t>sw</m:t>
                    </m:r>
                    <m:r>
                      <a:rPr lang="es-ES" sz="3200" b="0" i="0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s-E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s-E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𝑠𝑤</m:t>
                    </m:r>
                    <m:r>
                      <a:rPr lang="es-E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s-ES" sz="3200" dirty="0"/>
                  <a:t>8: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𝑠𝑙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𝑠𝑝𝑠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78" name="CuadroTexto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164" y="2611856"/>
                <a:ext cx="10004210" cy="1805129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uadroTexto 79"/>
              <p:cNvSpPr txBox="1"/>
              <p:nvPr/>
            </p:nvSpPr>
            <p:spPr>
              <a:xfrm>
                <a:off x="1251807" y="2630565"/>
                <a:ext cx="10004210" cy="1805129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ctr" anchorCtr="0">
                <a:noAutofit/>
              </a:bodyPr>
              <a:lstStyle/>
              <a:p>
                <a:r>
                  <a:rPr lang="es-ES" sz="3200" dirty="0"/>
                  <a:t>  Si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3200" b="0" i="0" smtClean="0">
                        <a:latin typeface="Cambria Math" panose="02040503050406030204" pitchFamily="18" charset="0"/>
                      </a:rPr>
                      <m:t>sw</m:t>
                    </m:r>
                    <m:r>
                      <a:rPr lang="es-ES" sz="3200" b="0" i="0" smtClean="0">
                        <a:latin typeface="Cambria Math" panose="02040503050406030204" pitchFamily="18" charset="0"/>
                      </a:rPr>
                      <m:t>28</m:t>
                    </m:r>
                    <m:r>
                      <a:rPr lang="es-E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s-E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𝑠𝑤</m:t>
                    </m:r>
                    <m:r>
                      <a:rPr lang="es-E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s-ES" sz="32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3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𝑠𝑙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32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𝑠𝑝𝑠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32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3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80" name="CuadroTexto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807" y="2630565"/>
                <a:ext cx="10004210" cy="1805129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83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34" grpId="0" animBg="1"/>
      <p:bldP spid="36" grpId="0"/>
      <p:bldP spid="35" grpId="0" animBg="1"/>
      <p:bldP spid="37" grpId="0"/>
      <p:bldP spid="10" grpId="0" animBg="1"/>
      <p:bldP spid="39" grpId="0" animBg="1"/>
      <p:bldP spid="46" grpId="0" animBg="1"/>
      <p:bldP spid="47" grpId="0" animBg="1"/>
      <p:bldP spid="48" grpId="0" animBg="1"/>
      <p:bldP spid="53" grpId="0"/>
      <p:bldP spid="54" grpId="0"/>
      <p:bldP spid="55" grpId="0" animBg="1"/>
      <p:bldP spid="56" grpId="0" animBg="1"/>
      <p:bldP spid="57" grpId="0" animBg="1"/>
      <p:bldP spid="62" grpId="0" animBg="1"/>
      <p:bldP spid="64" grpId="0" animBg="1"/>
      <p:bldP spid="66" grpId="0" animBg="1"/>
      <p:bldP spid="68" grpId="0" animBg="1"/>
      <p:bldP spid="70" grpId="0"/>
      <p:bldP spid="72" grpId="0"/>
      <p:bldP spid="11" grpId="0" animBg="1"/>
      <p:bldP spid="11" grpId="1" animBg="1"/>
      <p:bldP spid="78" grpId="0" animBg="1"/>
      <p:bldP spid="78" grpId="1" animBg="1"/>
      <p:bldP spid="8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ángulo 72"/>
          <p:cNvSpPr/>
          <p:nvPr/>
        </p:nvSpPr>
        <p:spPr>
          <a:xfrm>
            <a:off x="1217092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sw1</a:t>
            </a:r>
          </a:p>
        </p:txBody>
      </p:sp>
      <p:sp>
        <p:nvSpPr>
          <p:cNvPr id="75" name="Rectángulo 74"/>
          <p:cNvSpPr/>
          <p:nvPr/>
        </p:nvSpPr>
        <p:spPr>
          <a:xfrm>
            <a:off x="1971208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</a:t>
            </a:r>
          </a:p>
        </p:txBody>
      </p:sp>
      <p:sp>
        <p:nvSpPr>
          <p:cNvPr id="76" name="Rectángulo 75"/>
          <p:cNvSpPr/>
          <p:nvPr/>
        </p:nvSpPr>
        <p:spPr>
          <a:xfrm>
            <a:off x="2726887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…</a:t>
            </a:r>
          </a:p>
        </p:txBody>
      </p:sp>
      <p:sp>
        <p:nvSpPr>
          <p:cNvPr id="77" name="Rectángulo 76"/>
          <p:cNvSpPr/>
          <p:nvPr/>
        </p:nvSpPr>
        <p:spPr>
          <a:xfrm>
            <a:off x="3481003" y="3323460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sw19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35541" cy="815515"/>
          </a:xfrm>
        </p:spPr>
        <p:txBody>
          <a:bodyPr/>
          <a:lstStyle/>
          <a:p>
            <a:r>
              <a:rPr lang="es-ES" dirty="0"/>
              <a:t>Problema de optimización: Restricciones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1383348" y="1317827"/>
            <a:ext cx="45397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800" b="1" dirty="0"/>
              <a:t>Secuencia de funcionamiento </a:t>
            </a:r>
          </a:p>
        </p:txBody>
      </p:sp>
      <p:sp>
        <p:nvSpPr>
          <p:cNvPr id="7" name="Abrir llave 6"/>
          <p:cNvSpPr/>
          <p:nvPr/>
        </p:nvSpPr>
        <p:spPr>
          <a:xfrm rot="16200000">
            <a:off x="2502130" y="2442547"/>
            <a:ext cx="391886" cy="2938212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1653009" y="4231397"/>
            <a:ext cx="209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Demasiado pronto para limpiar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4721787" y="3315273"/>
            <a:ext cx="534390" cy="3087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…</a:t>
            </a:r>
          </a:p>
        </p:txBody>
      </p:sp>
      <p:sp>
        <p:nvSpPr>
          <p:cNvPr id="34" name="Abrir llave 33"/>
          <p:cNvSpPr/>
          <p:nvPr/>
        </p:nvSpPr>
        <p:spPr>
          <a:xfrm rot="16200000">
            <a:off x="5933071" y="2422418"/>
            <a:ext cx="391886" cy="2938212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/>
          <p:cNvSpPr txBox="1"/>
          <p:nvPr/>
        </p:nvSpPr>
        <p:spPr>
          <a:xfrm>
            <a:off x="5083950" y="4222837"/>
            <a:ext cx="2090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Medianamente sucios</a:t>
            </a:r>
          </a:p>
        </p:txBody>
      </p:sp>
      <p:sp>
        <p:nvSpPr>
          <p:cNvPr id="35" name="Abrir llave 34"/>
          <p:cNvSpPr/>
          <p:nvPr/>
        </p:nvSpPr>
        <p:spPr>
          <a:xfrm rot="16200000">
            <a:off x="9429944" y="2352191"/>
            <a:ext cx="391886" cy="3070073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8665167" y="4214809"/>
            <a:ext cx="209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Bastante sucios</a:t>
            </a:r>
          </a:p>
        </p:txBody>
      </p:sp>
      <p:sp>
        <p:nvSpPr>
          <p:cNvPr id="10" name="Flecha curvada hacia abajo 9"/>
          <p:cNvSpPr/>
          <p:nvPr/>
        </p:nvSpPr>
        <p:spPr>
          <a:xfrm>
            <a:off x="1641324" y="2931905"/>
            <a:ext cx="534390" cy="285008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9" name="Flecha curvada hacia abajo 38"/>
          <p:cNvSpPr/>
          <p:nvPr/>
        </p:nvSpPr>
        <p:spPr>
          <a:xfrm>
            <a:off x="2459692" y="2939700"/>
            <a:ext cx="534390" cy="285008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4364355" y="2293713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H="1">
            <a:off x="7800096" y="2293713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CuadroTexto 44"/>
          <p:cNvSpPr txBox="1"/>
          <p:nvPr/>
        </p:nvSpPr>
        <p:spPr>
          <a:xfrm>
            <a:off x="4278996" y="5558655"/>
            <a:ext cx="36340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400" dirty="0"/>
              <a:t>Días desde la última limpieza</a:t>
            </a:r>
          </a:p>
        </p:txBody>
      </p:sp>
      <p:sp>
        <p:nvSpPr>
          <p:cNvPr id="46" name="Flecha curvada hacia abajo 45"/>
          <p:cNvSpPr/>
          <p:nvPr/>
        </p:nvSpPr>
        <p:spPr>
          <a:xfrm>
            <a:off x="5180562" y="2939700"/>
            <a:ext cx="534390" cy="285008"/>
          </a:xfrm>
          <a:prstGeom prst="curvedDownArrow">
            <a:avLst>
              <a:gd name="adj1" fmla="val 37031"/>
              <a:gd name="adj2" fmla="val 50000"/>
              <a:gd name="adj3" fmla="val 25000"/>
            </a:avLst>
          </a:prstGeom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7" name="Rectángulo 46"/>
          <p:cNvSpPr/>
          <p:nvPr/>
        </p:nvSpPr>
        <p:spPr>
          <a:xfrm>
            <a:off x="5387266" y="2522314"/>
            <a:ext cx="701115" cy="308759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sl_p</a:t>
            </a:r>
            <a:endParaRPr lang="es-ES" sz="1600" dirty="0"/>
          </a:p>
        </p:txBody>
      </p:sp>
      <p:sp>
        <p:nvSpPr>
          <p:cNvPr id="48" name="Rectángulo 47"/>
          <p:cNvSpPr/>
          <p:nvPr/>
        </p:nvSpPr>
        <p:spPr>
          <a:xfrm>
            <a:off x="5391781" y="2025333"/>
            <a:ext cx="706817" cy="308759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sps_p</a:t>
            </a:r>
            <a:endParaRPr lang="es-ES" sz="1600" dirty="0"/>
          </a:p>
        </p:txBody>
      </p:sp>
      <p:sp>
        <p:nvSpPr>
          <p:cNvPr id="49" name="Rectángulo 48"/>
          <p:cNvSpPr/>
          <p:nvPr/>
        </p:nvSpPr>
        <p:spPr>
          <a:xfrm>
            <a:off x="4633150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sw20</a:t>
            </a:r>
          </a:p>
        </p:txBody>
      </p:sp>
      <p:sp>
        <p:nvSpPr>
          <p:cNvPr id="50" name="Rectángulo 49"/>
          <p:cNvSpPr/>
          <p:nvPr/>
        </p:nvSpPr>
        <p:spPr>
          <a:xfrm>
            <a:off x="5387266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sw21</a:t>
            </a:r>
          </a:p>
        </p:txBody>
      </p:sp>
      <p:sp>
        <p:nvSpPr>
          <p:cNvPr id="51" name="Rectángulo 50"/>
          <p:cNvSpPr/>
          <p:nvPr/>
        </p:nvSpPr>
        <p:spPr>
          <a:xfrm>
            <a:off x="6142945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…</a:t>
            </a:r>
          </a:p>
        </p:txBody>
      </p:sp>
      <p:sp>
        <p:nvSpPr>
          <p:cNvPr id="52" name="Rectángulo 51"/>
          <p:cNvSpPr/>
          <p:nvPr/>
        </p:nvSpPr>
        <p:spPr>
          <a:xfrm>
            <a:off x="6897061" y="3319136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sw27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230912" y="1944191"/>
            <a:ext cx="167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Parado esperando limpieza pequeña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6230912" y="2526981"/>
            <a:ext cx="1678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Limpieza pequeña</a:t>
            </a:r>
          </a:p>
        </p:txBody>
      </p:sp>
      <p:sp>
        <p:nvSpPr>
          <p:cNvPr id="55" name="Flecha doblada 54"/>
          <p:cNvSpPr/>
          <p:nvPr/>
        </p:nvSpPr>
        <p:spPr>
          <a:xfrm>
            <a:off x="4983707" y="2613221"/>
            <a:ext cx="350558" cy="599139"/>
          </a:xfrm>
          <a:prstGeom prst="bentArrow">
            <a:avLst>
              <a:gd name="adj1" fmla="val 25000"/>
              <a:gd name="adj2" fmla="val 13822"/>
              <a:gd name="adj3" fmla="val 25000"/>
              <a:gd name="adj4" fmla="val 56171"/>
            </a:avLst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6" name="Flecha doblada 55"/>
          <p:cNvSpPr/>
          <p:nvPr/>
        </p:nvSpPr>
        <p:spPr>
          <a:xfrm>
            <a:off x="4774244" y="2134812"/>
            <a:ext cx="570016" cy="1064868"/>
          </a:xfrm>
          <a:prstGeom prst="bentArrow">
            <a:avLst>
              <a:gd name="adj1" fmla="val 25000"/>
              <a:gd name="adj2" fmla="val 5139"/>
              <a:gd name="adj3" fmla="val 14306"/>
              <a:gd name="adj4" fmla="val 55139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7" name="Flecha curvada hacia abajo 56"/>
          <p:cNvSpPr/>
          <p:nvPr/>
        </p:nvSpPr>
        <p:spPr>
          <a:xfrm>
            <a:off x="8706472" y="2998329"/>
            <a:ext cx="534390" cy="226693"/>
          </a:xfrm>
          <a:prstGeom prst="curvedDownArrow">
            <a:avLst>
              <a:gd name="adj1" fmla="val 47570"/>
              <a:gd name="adj2" fmla="val 84945"/>
              <a:gd name="adj3" fmla="val 2884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8159060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sw28</a:t>
            </a:r>
          </a:p>
        </p:txBody>
      </p:sp>
      <p:sp>
        <p:nvSpPr>
          <p:cNvPr id="59" name="Rectángulo 58"/>
          <p:cNvSpPr/>
          <p:nvPr/>
        </p:nvSpPr>
        <p:spPr>
          <a:xfrm>
            <a:off x="8913176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sw29</a:t>
            </a:r>
          </a:p>
        </p:txBody>
      </p:sp>
      <p:sp>
        <p:nvSpPr>
          <p:cNvPr id="60" name="Rectángulo 59"/>
          <p:cNvSpPr/>
          <p:nvPr/>
        </p:nvSpPr>
        <p:spPr>
          <a:xfrm>
            <a:off x="9668855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…</a:t>
            </a:r>
          </a:p>
        </p:txBody>
      </p:sp>
      <p:sp>
        <p:nvSpPr>
          <p:cNvPr id="61" name="Rectángulo 60"/>
          <p:cNvSpPr/>
          <p:nvPr/>
        </p:nvSpPr>
        <p:spPr>
          <a:xfrm>
            <a:off x="10422971" y="3319451"/>
            <a:ext cx="701115" cy="30875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sw40</a:t>
            </a:r>
          </a:p>
        </p:txBody>
      </p:sp>
      <p:sp>
        <p:nvSpPr>
          <p:cNvPr id="62" name="Rectángulo 61"/>
          <p:cNvSpPr/>
          <p:nvPr/>
        </p:nvSpPr>
        <p:spPr>
          <a:xfrm>
            <a:off x="8846696" y="2524344"/>
            <a:ext cx="701115" cy="3087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sl_g</a:t>
            </a:r>
            <a:endParaRPr lang="es-ES" sz="1600" dirty="0"/>
          </a:p>
        </p:txBody>
      </p:sp>
      <p:sp>
        <p:nvSpPr>
          <p:cNvPr id="64" name="Flecha doblada 63"/>
          <p:cNvSpPr/>
          <p:nvPr/>
        </p:nvSpPr>
        <p:spPr>
          <a:xfrm>
            <a:off x="8586650" y="2613221"/>
            <a:ext cx="250306" cy="586962"/>
          </a:xfrm>
          <a:prstGeom prst="bentArrow">
            <a:avLst>
              <a:gd name="adj1" fmla="val 25000"/>
              <a:gd name="adj2" fmla="val 34948"/>
              <a:gd name="adj3" fmla="val 25000"/>
              <a:gd name="adj4" fmla="val 5617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8836957" y="2114875"/>
            <a:ext cx="701115" cy="3087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/>
              <a:t>sps_g</a:t>
            </a:r>
            <a:endParaRPr lang="es-ES" sz="1600" dirty="0"/>
          </a:p>
        </p:txBody>
      </p:sp>
      <p:sp>
        <p:nvSpPr>
          <p:cNvPr id="68" name="Flecha doblada 67"/>
          <p:cNvSpPr/>
          <p:nvPr/>
        </p:nvSpPr>
        <p:spPr>
          <a:xfrm>
            <a:off x="8462114" y="2222042"/>
            <a:ext cx="341576" cy="971747"/>
          </a:xfrm>
          <a:prstGeom prst="bentArrow">
            <a:avLst>
              <a:gd name="adj1" fmla="val 25000"/>
              <a:gd name="adj2" fmla="val 10833"/>
              <a:gd name="adj3" fmla="val 25000"/>
              <a:gd name="adj4" fmla="val 5617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9668855" y="2554026"/>
            <a:ext cx="1678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Limpieza grande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9668855" y="2043513"/>
            <a:ext cx="1678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Parado esperando limpieza grande</a:t>
            </a:r>
          </a:p>
        </p:txBody>
      </p:sp>
      <p:sp>
        <p:nvSpPr>
          <p:cNvPr id="74" name="CuadroTexto 73"/>
          <p:cNvSpPr txBox="1"/>
          <p:nvPr/>
        </p:nvSpPr>
        <p:spPr>
          <a:xfrm>
            <a:off x="3904484" y="50286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7340226" y="50286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</a:t>
            </a:r>
          </a:p>
        </p:txBody>
      </p:sp>
      <p:cxnSp>
        <p:nvCxnSpPr>
          <p:cNvPr id="65" name="Conector recto 64"/>
          <p:cNvCxnSpPr/>
          <p:nvPr/>
        </p:nvCxnSpPr>
        <p:spPr>
          <a:xfrm flipH="1">
            <a:off x="11347823" y="2293713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CuadroTexto 66"/>
          <p:cNvSpPr txBox="1"/>
          <p:nvPr/>
        </p:nvSpPr>
        <p:spPr>
          <a:xfrm>
            <a:off x="10887952" y="502866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</a:t>
            </a:r>
          </a:p>
        </p:txBody>
      </p:sp>
      <p:cxnSp>
        <p:nvCxnSpPr>
          <p:cNvPr id="69" name="Conector recto 68"/>
          <p:cNvCxnSpPr/>
          <p:nvPr/>
        </p:nvCxnSpPr>
        <p:spPr>
          <a:xfrm flipH="1">
            <a:off x="972987" y="2293710"/>
            <a:ext cx="0" cy="284400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CuadroTexto 70"/>
          <p:cNvSpPr txBox="1"/>
          <p:nvPr/>
        </p:nvSpPr>
        <p:spPr>
          <a:xfrm>
            <a:off x="584158" y="502866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</a:p>
        </p:txBody>
      </p:sp>
      <p:sp>
        <p:nvSpPr>
          <p:cNvPr id="13" name="Flecha curvada hacia arriba 12"/>
          <p:cNvSpPr/>
          <p:nvPr/>
        </p:nvSpPr>
        <p:spPr>
          <a:xfrm>
            <a:off x="7558547" y="3747163"/>
            <a:ext cx="4008019" cy="1130565"/>
          </a:xfrm>
          <a:prstGeom prst="curvedUp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547951" y="2168801"/>
                <a:ext cx="7413825" cy="1768215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s-ES" sz="2400" dirty="0"/>
                  <a:t>No puede estar más de 40 días funcionando sin limpiarse.</a:t>
                </a:r>
              </a:p>
              <a:p>
                <a:r>
                  <a:rPr lang="es-ES" sz="2400" dirty="0"/>
                  <a:t>El siguiente estado sería o pararlo o limpieza:  </a:t>
                </a:r>
              </a:p>
              <a:p>
                <a:r>
                  <a:rPr lang="es-ES" sz="2400" dirty="0"/>
                  <a:t>Si  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𝑠𝑤</m:t>
                    </m:r>
                    <m:r>
                      <a:rPr lang="es-E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</m:t>
                    </m:r>
                  </m:oMath>
                </a14:m>
                <a:r>
                  <a:rPr lang="es-ES" sz="24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𝑠𝑙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𝑠𝑝𝑠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51" y="2168801"/>
                <a:ext cx="7413825" cy="1768215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5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35541" cy="815515"/>
          </a:xfrm>
        </p:spPr>
        <p:txBody>
          <a:bodyPr/>
          <a:lstStyle/>
          <a:p>
            <a:r>
              <a:rPr lang="es-ES" dirty="0"/>
              <a:t>Problema de optimización: Restricciones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1383348" y="1317827"/>
            <a:ext cx="343844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800" b="1" dirty="0"/>
              <a:t>Secuencia de limpieza 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1149927" y="1961627"/>
            <a:ext cx="989214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dirty="0"/>
              <a:t>Un evaporador limpiándose puede pasar a ponerse a funcionar o estar parado limpio</a:t>
            </a:r>
          </a:p>
        </p:txBody>
      </p:sp>
      <p:grpSp>
        <p:nvGrpSpPr>
          <p:cNvPr id="88" name="Grupo 87"/>
          <p:cNvGrpSpPr/>
          <p:nvPr/>
        </p:nvGrpSpPr>
        <p:grpSpPr>
          <a:xfrm>
            <a:off x="1383348" y="3271064"/>
            <a:ext cx="1840172" cy="989137"/>
            <a:chOff x="1959812" y="2712920"/>
            <a:chExt cx="1840172" cy="989137"/>
          </a:xfrm>
        </p:grpSpPr>
        <p:sp>
          <p:nvSpPr>
            <p:cNvPr id="89" name="Rectángulo 88"/>
            <p:cNvSpPr/>
            <p:nvPr/>
          </p:nvSpPr>
          <p:spPr>
            <a:xfrm>
              <a:off x="1959812" y="3053109"/>
              <a:ext cx="706817" cy="308759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sl_p</a:t>
              </a:r>
              <a:endParaRPr lang="es-ES" sz="1600" dirty="0"/>
            </a:p>
          </p:txBody>
        </p:sp>
        <p:sp>
          <p:nvSpPr>
            <p:cNvPr id="90" name="Rectángulo 89"/>
            <p:cNvSpPr/>
            <p:nvPr/>
          </p:nvSpPr>
          <p:spPr>
            <a:xfrm>
              <a:off x="3093167" y="3393298"/>
              <a:ext cx="706817" cy="30875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spl_p</a:t>
              </a:r>
              <a:endParaRPr lang="es-ES" sz="1600" dirty="0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3098869" y="2712920"/>
              <a:ext cx="701115" cy="30875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sw5</a:t>
              </a:r>
            </a:p>
          </p:txBody>
        </p:sp>
        <p:cxnSp>
          <p:nvCxnSpPr>
            <p:cNvPr id="92" name="Conector recto de flecha 91"/>
            <p:cNvCxnSpPr>
              <a:stCxn id="89" idx="3"/>
              <a:endCxn id="91" idx="1"/>
            </p:cNvCxnSpPr>
            <p:nvPr/>
          </p:nvCxnSpPr>
          <p:spPr>
            <a:xfrm flipV="1">
              <a:off x="2666629" y="2867300"/>
              <a:ext cx="432240" cy="34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Conector recto de flecha 92"/>
            <p:cNvCxnSpPr>
              <a:stCxn id="89" idx="3"/>
              <a:endCxn id="90" idx="1"/>
            </p:cNvCxnSpPr>
            <p:nvPr/>
          </p:nvCxnSpPr>
          <p:spPr>
            <a:xfrm>
              <a:off x="2666629" y="3207489"/>
              <a:ext cx="426538" cy="34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4" name="Grupo 93"/>
          <p:cNvGrpSpPr/>
          <p:nvPr/>
        </p:nvGrpSpPr>
        <p:grpSpPr>
          <a:xfrm>
            <a:off x="3755965" y="3265894"/>
            <a:ext cx="1883094" cy="996503"/>
            <a:chOff x="7566297" y="2707749"/>
            <a:chExt cx="1883094" cy="996503"/>
          </a:xfrm>
        </p:grpSpPr>
        <p:sp>
          <p:nvSpPr>
            <p:cNvPr id="95" name="Rectángulo 94"/>
            <p:cNvSpPr/>
            <p:nvPr/>
          </p:nvSpPr>
          <p:spPr>
            <a:xfrm>
              <a:off x="7566297" y="3053109"/>
              <a:ext cx="701115" cy="30875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sl_g</a:t>
              </a:r>
              <a:endParaRPr lang="es-ES" sz="1600" dirty="0"/>
            </a:p>
          </p:txBody>
        </p:sp>
        <p:sp>
          <p:nvSpPr>
            <p:cNvPr id="96" name="Rectángulo 95"/>
            <p:cNvSpPr/>
            <p:nvPr/>
          </p:nvSpPr>
          <p:spPr>
            <a:xfrm>
              <a:off x="8748276" y="2707749"/>
              <a:ext cx="701115" cy="30875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sw1</a:t>
              </a:r>
            </a:p>
          </p:txBody>
        </p:sp>
        <p:sp>
          <p:nvSpPr>
            <p:cNvPr id="97" name="Rectángulo 96"/>
            <p:cNvSpPr/>
            <p:nvPr/>
          </p:nvSpPr>
          <p:spPr>
            <a:xfrm>
              <a:off x="8748276" y="3395493"/>
              <a:ext cx="701115" cy="30875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spl_g</a:t>
              </a:r>
              <a:endParaRPr lang="es-ES" sz="1600" dirty="0"/>
            </a:p>
          </p:txBody>
        </p:sp>
        <p:cxnSp>
          <p:nvCxnSpPr>
            <p:cNvPr id="98" name="Conector recto de flecha 97"/>
            <p:cNvCxnSpPr>
              <a:stCxn id="95" idx="3"/>
              <a:endCxn id="96" idx="1"/>
            </p:cNvCxnSpPr>
            <p:nvPr/>
          </p:nvCxnSpPr>
          <p:spPr>
            <a:xfrm flipV="1">
              <a:off x="8267412" y="2862129"/>
              <a:ext cx="480864" cy="34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9" name="Conector recto de flecha 98"/>
            <p:cNvCxnSpPr>
              <a:stCxn id="95" idx="3"/>
              <a:endCxn id="97" idx="1"/>
            </p:cNvCxnSpPr>
            <p:nvPr/>
          </p:nvCxnSpPr>
          <p:spPr>
            <a:xfrm>
              <a:off x="8267412" y="3207489"/>
              <a:ext cx="480864" cy="3423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uadroTexto 99"/>
              <p:cNvSpPr txBox="1"/>
              <p:nvPr/>
            </p:nvSpPr>
            <p:spPr>
              <a:xfrm>
                <a:off x="6097708" y="3154798"/>
                <a:ext cx="4368607" cy="4688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𝑠𝑙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𝑠𝑝𝑙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𝑠𝑤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100" name="CuadroTexto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708" y="3154798"/>
                <a:ext cx="4368607" cy="468852"/>
              </a:xfrm>
              <a:prstGeom prst="roundRect">
                <a:avLst/>
              </a:prstGeom>
              <a:blipFill rotWithShape="0">
                <a:blip r:embed="rId3"/>
                <a:stretch>
                  <a:fillRect b="-13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uadroTexto 100"/>
              <p:cNvSpPr txBox="1"/>
              <p:nvPr/>
            </p:nvSpPr>
            <p:spPr>
              <a:xfrm>
                <a:off x="6064502" y="3818082"/>
                <a:ext cx="4499899" cy="47027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𝑠𝑙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𝑠𝑝𝑙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101" name="CuadroTexto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502" y="3818082"/>
                <a:ext cx="4499899" cy="470271"/>
              </a:xfrm>
              <a:prstGeom prst="roundRect">
                <a:avLst/>
              </a:prstGeom>
              <a:blipFill rotWithShape="0">
                <a:blip r:embed="rId4"/>
                <a:stretch>
                  <a:fillRect b="-12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1736756" y="5002514"/>
            <a:ext cx="8523525" cy="783193"/>
          </a:xfrm>
          <a:prstGeom prst="round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dirty="0"/>
              <a:t>Cuando se realiza una limpieza pequeña el resultado es como si se hubiera hecho una limpieza grande y luego llevase 5 días funcionando (y ensuciándose)</a:t>
            </a:r>
          </a:p>
        </p:txBody>
      </p:sp>
    </p:spTree>
    <p:extLst>
      <p:ext uri="{BB962C8B-B14F-4D97-AF65-F5344CB8AC3E}">
        <p14:creationId xmlns:p14="http://schemas.microsoft.com/office/powerpoint/2010/main" val="39756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5637" y="559900"/>
            <a:ext cx="3200400" cy="1150147"/>
          </a:xfrm>
        </p:spPr>
        <p:txBody>
          <a:bodyPr anchor="t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s-ES" dirty="0"/>
              <a:t>¿Quién soy y a qué me dedico?</a:t>
            </a:r>
          </a:p>
        </p:txBody>
      </p:sp>
      <p:sp>
        <p:nvSpPr>
          <p:cNvPr id="3" name="Subtítulo 2"/>
          <p:cNvSpPr>
            <a:spLocks noGrp="1"/>
          </p:cNvSpPr>
          <p:nvPr>
            <p:ph idx="1"/>
          </p:nvPr>
        </p:nvSpPr>
        <p:spPr>
          <a:xfrm>
            <a:off x="4560123" y="537539"/>
            <a:ext cx="7172695" cy="191281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sz="2400" dirty="0"/>
              <a:t>María P. Marcos  ||  </a:t>
            </a:r>
            <a:r>
              <a:rPr lang="es-ES" i="1" dirty="0">
                <a:solidFill>
                  <a:srgbClr val="0000FF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maria.marcos@autom.uva.es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Ingeniería Química </a:t>
            </a:r>
            <a:r>
              <a:rPr lang="es-ES" i="1" dirty="0"/>
              <a:t>(Universidad de Alicante)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Máster en Ingeniería de Procesos </a:t>
            </a:r>
            <a:r>
              <a:rPr lang="es-ES" i="1" dirty="0"/>
              <a:t>(Universidad de Valladolid)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Doctorado en Ingeniería Industrial </a:t>
            </a:r>
            <a:r>
              <a:rPr lang="es-ES" i="1" dirty="0"/>
              <a:t>(Universidad de Valladolid)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975018"/>
            <a:ext cx="3200400" cy="3200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Flecha abajo 11"/>
          <p:cNvSpPr/>
          <p:nvPr/>
        </p:nvSpPr>
        <p:spPr>
          <a:xfrm>
            <a:off x="6837399" y="2702692"/>
            <a:ext cx="1033153" cy="47501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/>
          <p:cNvSpPr txBox="1"/>
          <p:nvPr/>
        </p:nvSpPr>
        <p:spPr>
          <a:xfrm>
            <a:off x="5053314" y="3430046"/>
            <a:ext cx="4601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C</a:t>
            </a:r>
            <a:r>
              <a:rPr lang="es-ES" sz="2400" dirty="0"/>
              <a:t>ontrol y </a:t>
            </a:r>
            <a:r>
              <a:rPr lang="es-ES" sz="2400" b="1" dirty="0"/>
              <a:t>S</a:t>
            </a:r>
            <a:r>
              <a:rPr lang="es-ES" sz="2400" dirty="0"/>
              <a:t>upervisión de </a:t>
            </a:r>
            <a:r>
              <a:rPr lang="es-ES" sz="2400" b="1" dirty="0"/>
              <a:t>P</a:t>
            </a:r>
            <a:r>
              <a:rPr lang="es-ES" sz="2400" dirty="0"/>
              <a:t>rocesos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3423" y="3337711"/>
            <a:ext cx="1303134" cy="160385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484508" y="4135039"/>
            <a:ext cx="3738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Modelado, simulación y optimización de procesos industriales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435431" y="5505764"/>
            <a:ext cx="7422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 err="1"/>
              <a:t>Palacín</a:t>
            </a:r>
            <a:r>
              <a:rPr lang="es-ES" sz="1600" b="1" dirty="0"/>
              <a:t>, C. G., Pitarch, J. L., </a:t>
            </a:r>
            <a:r>
              <a:rPr lang="es-ES" sz="1600" dirty="0" err="1"/>
              <a:t>Jasch</a:t>
            </a:r>
            <a:r>
              <a:rPr lang="es-ES" sz="1600" dirty="0"/>
              <a:t>, C., Méndez, C. A., &amp; de Prada, C. (2018).  </a:t>
            </a:r>
            <a:r>
              <a:rPr lang="es-ES" sz="1600" dirty="0" err="1"/>
              <a:t>Robust</a:t>
            </a:r>
            <a:r>
              <a:rPr lang="es-ES" sz="1600" dirty="0"/>
              <a:t> </a:t>
            </a:r>
            <a:r>
              <a:rPr lang="es-ES" sz="1600" dirty="0" err="1"/>
              <a:t>integrated</a:t>
            </a:r>
            <a:r>
              <a:rPr lang="es-ES" sz="1600" dirty="0"/>
              <a:t> </a:t>
            </a:r>
            <a:r>
              <a:rPr lang="es-ES" sz="1600" dirty="0" err="1"/>
              <a:t>production-maintenance</a:t>
            </a:r>
            <a:r>
              <a:rPr lang="es-ES" sz="1600" dirty="0"/>
              <a:t> </a:t>
            </a:r>
            <a:r>
              <a:rPr lang="es-ES" sz="1600" dirty="0" err="1"/>
              <a:t>scheduling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an</a:t>
            </a:r>
            <a:r>
              <a:rPr lang="es-ES" sz="1600" dirty="0"/>
              <a:t> </a:t>
            </a:r>
            <a:r>
              <a:rPr lang="es-ES" sz="1600" dirty="0" err="1"/>
              <a:t>evaporation</a:t>
            </a:r>
            <a:r>
              <a:rPr lang="es-ES" sz="1600" dirty="0"/>
              <a:t> </a:t>
            </a:r>
            <a:r>
              <a:rPr lang="es-ES" sz="1600" dirty="0" err="1"/>
              <a:t>network</a:t>
            </a:r>
            <a:r>
              <a:rPr lang="es-ES" sz="1600" dirty="0"/>
              <a:t>. </a:t>
            </a:r>
            <a:r>
              <a:rPr lang="es-ES" sz="1600" i="1" dirty="0" err="1"/>
              <a:t>Computers</a:t>
            </a:r>
            <a:r>
              <a:rPr lang="es-ES" sz="1600" i="1" dirty="0"/>
              <a:t> &amp; </a:t>
            </a:r>
            <a:r>
              <a:rPr lang="es-ES" sz="1600" i="1" dirty="0" err="1"/>
              <a:t>Chemical</a:t>
            </a:r>
            <a:r>
              <a:rPr lang="es-ES" sz="1600" i="1" dirty="0"/>
              <a:t> </a:t>
            </a:r>
            <a:r>
              <a:rPr lang="es-ES" sz="1600" i="1" dirty="0" err="1"/>
              <a:t>Engineering</a:t>
            </a:r>
            <a:r>
              <a:rPr lang="es-ES" sz="1600" dirty="0"/>
              <a:t>, </a:t>
            </a:r>
            <a:r>
              <a:rPr lang="es-ES" sz="1600" i="1" dirty="0"/>
              <a:t>110</a:t>
            </a:r>
            <a:r>
              <a:rPr lang="es-ES" sz="1600" dirty="0"/>
              <a:t>, 140-151.</a:t>
            </a:r>
          </a:p>
        </p:txBody>
      </p:sp>
    </p:spTree>
    <p:extLst>
      <p:ext uri="{BB962C8B-B14F-4D97-AF65-F5344CB8AC3E}">
        <p14:creationId xmlns:p14="http://schemas.microsoft.com/office/powerpoint/2010/main" val="321164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35541" cy="815515"/>
          </a:xfrm>
        </p:spPr>
        <p:txBody>
          <a:bodyPr/>
          <a:lstStyle/>
          <a:p>
            <a:r>
              <a:rPr lang="es-ES" dirty="0"/>
              <a:t>Problema de optimización: Restricciones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20</a:t>
            </a:fld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1383348" y="1317827"/>
            <a:ext cx="324127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2800" b="1" dirty="0"/>
              <a:t>Secuencia de parada 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1149927" y="1961627"/>
            <a:ext cx="98921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dirty="0"/>
              <a:t>Un evaporador parado sucio no puede volver a funcionar hasta que se limpie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1097279" y="4026639"/>
            <a:ext cx="95676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dirty="0"/>
              <a:t>Un evaporador parado limpio puede o seguir parado o ponerse a funcionar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1772767" y="2714406"/>
            <a:ext cx="1840172" cy="989137"/>
            <a:chOff x="1959812" y="2712920"/>
            <a:chExt cx="1840172" cy="989137"/>
          </a:xfrm>
        </p:grpSpPr>
        <p:sp>
          <p:nvSpPr>
            <p:cNvPr id="80" name="Rectángulo 79"/>
            <p:cNvSpPr/>
            <p:nvPr/>
          </p:nvSpPr>
          <p:spPr>
            <a:xfrm>
              <a:off x="1959812" y="3053109"/>
              <a:ext cx="706817" cy="30875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sps_p</a:t>
              </a:r>
              <a:endParaRPr lang="es-ES" sz="1600" dirty="0"/>
            </a:p>
          </p:txBody>
        </p:sp>
        <p:sp>
          <p:nvSpPr>
            <p:cNvPr id="81" name="Rectángulo 80"/>
            <p:cNvSpPr/>
            <p:nvPr/>
          </p:nvSpPr>
          <p:spPr>
            <a:xfrm>
              <a:off x="3093167" y="3393298"/>
              <a:ext cx="706817" cy="30875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sps_p</a:t>
              </a:r>
              <a:endParaRPr lang="es-ES" sz="1600" dirty="0"/>
            </a:p>
          </p:txBody>
        </p:sp>
        <p:sp>
          <p:nvSpPr>
            <p:cNvPr id="82" name="Rectángulo 81"/>
            <p:cNvSpPr/>
            <p:nvPr/>
          </p:nvSpPr>
          <p:spPr>
            <a:xfrm>
              <a:off x="3098869" y="2712920"/>
              <a:ext cx="701115" cy="308759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sl_p</a:t>
              </a:r>
              <a:endParaRPr lang="es-ES" sz="1600" dirty="0"/>
            </a:p>
          </p:txBody>
        </p:sp>
        <p:cxnSp>
          <p:nvCxnSpPr>
            <p:cNvPr id="14" name="Conector recto de flecha 13"/>
            <p:cNvCxnSpPr>
              <a:stCxn id="80" idx="3"/>
              <a:endCxn id="82" idx="1"/>
            </p:cNvCxnSpPr>
            <p:nvPr/>
          </p:nvCxnSpPr>
          <p:spPr>
            <a:xfrm flipV="1">
              <a:off x="2666629" y="2867300"/>
              <a:ext cx="432240" cy="34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>
              <a:stCxn id="80" idx="3"/>
              <a:endCxn id="81" idx="1"/>
            </p:cNvCxnSpPr>
            <p:nvPr/>
          </p:nvCxnSpPr>
          <p:spPr>
            <a:xfrm>
              <a:off x="2666629" y="3207489"/>
              <a:ext cx="426538" cy="34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upo 20"/>
          <p:cNvGrpSpPr/>
          <p:nvPr/>
        </p:nvGrpSpPr>
        <p:grpSpPr>
          <a:xfrm>
            <a:off x="4145384" y="2709236"/>
            <a:ext cx="1883094" cy="996503"/>
            <a:chOff x="7566297" y="2707749"/>
            <a:chExt cx="1883094" cy="996503"/>
          </a:xfrm>
        </p:grpSpPr>
        <p:sp>
          <p:nvSpPr>
            <p:cNvPr id="83" name="Rectángulo 82"/>
            <p:cNvSpPr/>
            <p:nvPr/>
          </p:nvSpPr>
          <p:spPr>
            <a:xfrm>
              <a:off x="7566297" y="3053109"/>
              <a:ext cx="701115" cy="3087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sps_g</a:t>
              </a:r>
              <a:endParaRPr lang="es-ES" sz="1600" dirty="0"/>
            </a:p>
          </p:txBody>
        </p:sp>
        <p:sp>
          <p:nvSpPr>
            <p:cNvPr id="84" name="Rectángulo 83"/>
            <p:cNvSpPr/>
            <p:nvPr/>
          </p:nvSpPr>
          <p:spPr>
            <a:xfrm>
              <a:off x="8748276" y="2707749"/>
              <a:ext cx="701115" cy="30875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sl_g</a:t>
              </a:r>
              <a:endParaRPr lang="es-ES" sz="1600" dirty="0"/>
            </a:p>
          </p:txBody>
        </p:sp>
        <p:sp>
          <p:nvSpPr>
            <p:cNvPr id="85" name="Rectángulo 84"/>
            <p:cNvSpPr/>
            <p:nvPr/>
          </p:nvSpPr>
          <p:spPr>
            <a:xfrm>
              <a:off x="8748276" y="3395493"/>
              <a:ext cx="701115" cy="3087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sps_g</a:t>
              </a:r>
              <a:endParaRPr lang="es-ES" sz="1600" dirty="0"/>
            </a:p>
          </p:txBody>
        </p:sp>
        <p:cxnSp>
          <p:nvCxnSpPr>
            <p:cNvPr id="18" name="Conector recto de flecha 17"/>
            <p:cNvCxnSpPr>
              <a:stCxn id="83" idx="3"/>
              <a:endCxn id="84" idx="1"/>
            </p:cNvCxnSpPr>
            <p:nvPr/>
          </p:nvCxnSpPr>
          <p:spPr>
            <a:xfrm flipV="1">
              <a:off x="8267412" y="2862129"/>
              <a:ext cx="480864" cy="34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83" idx="3"/>
              <a:endCxn id="85" idx="1"/>
            </p:cNvCxnSpPr>
            <p:nvPr/>
          </p:nvCxnSpPr>
          <p:spPr>
            <a:xfrm>
              <a:off x="8267412" y="3207489"/>
              <a:ext cx="480864" cy="3423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CuadroTexto 85"/>
              <p:cNvSpPr txBox="1"/>
              <p:nvPr/>
            </p:nvSpPr>
            <p:spPr>
              <a:xfrm>
                <a:off x="6487127" y="2598140"/>
                <a:ext cx="4534083" cy="4688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𝑠𝑝𝑠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𝑠𝑙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𝑠𝑝𝑠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86" name="CuadroTexto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27" y="2598140"/>
                <a:ext cx="4534083" cy="468852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uadroTexto 86"/>
              <p:cNvSpPr txBox="1"/>
              <p:nvPr/>
            </p:nvSpPr>
            <p:spPr>
              <a:xfrm>
                <a:off x="6453921" y="3261424"/>
                <a:ext cx="4551368" cy="47027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𝑠𝑝𝑠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𝑠𝑙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𝑠𝑝𝑠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87" name="CuadroTexto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21" y="3261424"/>
                <a:ext cx="4551368" cy="47027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upo 87"/>
          <p:cNvGrpSpPr/>
          <p:nvPr/>
        </p:nvGrpSpPr>
        <p:grpSpPr>
          <a:xfrm>
            <a:off x="1772767" y="4815334"/>
            <a:ext cx="1840172" cy="989137"/>
            <a:chOff x="1959812" y="2712920"/>
            <a:chExt cx="1840172" cy="989137"/>
          </a:xfrm>
        </p:grpSpPr>
        <p:sp>
          <p:nvSpPr>
            <p:cNvPr id="89" name="Rectángulo 88"/>
            <p:cNvSpPr/>
            <p:nvPr/>
          </p:nvSpPr>
          <p:spPr>
            <a:xfrm>
              <a:off x="1959812" y="3053109"/>
              <a:ext cx="706817" cy="30875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spl_p</a:t>
              </a:r>
              <a:endParaRPr lang="es-ES" sz="1600" dirty="0"/>
            </a:p>
          </p:txBody>
        </p:sp>
        <p:sp>
          <p:nvSpPr>
            <p:cNvPr id="90" name="Rectángulo 89"/>
            <p:cNvSpPr/>
            <p:nvPr/>
          </p:nvSpPr>
          <p:spPr>
            <a:xfrm>
              <a:off x="3093167" y="3393298"/>
              <a:ext cx="706817" cy="308759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spl_p</a:t>
              </a:r>
              <a:endParaRPr lang="es-ES" sz="1600" dirty="0"/>
            </a:p>
          </p:txBody>
        </p:sp>
        <p:sp>
          <p:nvSpPr>
            <p:cNvPr id="91" name="Rectángulo 90"/>
            <p:cNvSpPr/>
            <p:nvPr/>
          </p:nvSpPr>
          <p:spPr>
            <a:xfrm>
              <a:off x="3098869" y="2712920"/>
              <a:ext cx="701115" cy="30875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sw5</a:t>
              </a:r>
            </a:p>
          </p:txBody>
        </p:sp>
        <p:cxnSp>
          <p:nvCxnSpPr>
            <p:cNvPr id="92" name="Conector recto de flecha 91"/>
            <p:cNvCxnSpPr>
              <a:stCxn id="89" idx="3"/>
              <a:endCxn id="91" idx="1"/>
            </p:cNvCxnSpPr>
            <p:nvPr/>
          </p:nvCxnSpPr>
          <p:spPr>
            <a:xfrm flipV="1">
              <a:off x="2666629" y="2867300"/>
              <a:ext cx="432240" cy="34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3" name="Conector recto de flecha 92"/>
            <p:cNvCxnSpPr>
              <a:stCxn id="89" idx="3"/>
              <a:endCxn id="90" idx="1"/>
            </p:cNvCxnSpPr>
            <p:nvPr/>
          </p:nvCxnSpPr>
          <p:spPr>
            <a:xfrm>
              <a:off x="2666629" y="3207489"/>
              <a:ext cx="426538" cy="3401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94" name="Grupo 93"/>
          <p:cNvGrpSpPr/>
          <p:nvPr/>
        </p:nvGrpSpPr>
        <p:grpSpPr>
          <a:xfrm>
            <a:off x="4145384" y="4810164"/>
            <a:ext cx="1883094" cy="996503"/>
            <a:chOff x="7566297" y="2707749"/>
            <a:chExt cx="1883094" cy="996503"/>
          </a:xfrm>
        </p:grpSpPr>
        <p:sp>
          <p:nvSpPr>
            <p:cNvPr id="95" name="Rectángulo 94"/>
            <p:cNvSpPr/>
            <p:nvPr/>
          </p:nvSpPr>
          <p:spPr>
            <a:xfrm>
              <a:off x="7566297" y="3053109"/>
              <a:ext cx="701115" cy="30875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spl_g</a:t>
              </a:r>
              <a:endParaRPr lang="es-ES" sz="1600" dirty="0"/>
            </a:p>
          </p:txBody>
        </p:sp>
        <p:sp>
          <p:nvSpPr>
            <p:cNvPr id="96" name="Rectángulo 95"/>
            <p:cNvSpPr/>
            <p:nvPr/>
          </p:nvSpPr>
          <p:spPr>
            <a:xfrm>
              <a:off x="8748276" y="2707749"/>
              <a:ext cx="701115" cy="308759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/>
                <a:t>sw1</a:t>
              </a:r>
            </a:p>
          </p:txBody>
        </p:sp>
        <p:sp>
          <p:nvSpPr>
            <p:cNvPr id="97" name="Rectángulo 96"/>
            <p:cNvSpPr/>
            <p:nvPr/>
          </p:nvSpPr>
          <p:spPr>
            <a:xfrm>
              <a:off x="8748276" y="3395493"/>
              <a:ext cx="701115" cy="30875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 dirty="0" err="1"/>
                <a:t>spl_g</a:t>
              </a:r>
              <a:endParaRPr lang="es-ES" sz="1600" dirty="0"/>
            </a:p>
          </p:txBody>
        </p:sp>
        <p:cxnSp>
          <p:nvCxnSpPr>
            <p:cNvPr id="98" name="Conector recto de flecha 97"/>
            <p:cNvCxnSpPr>
              <a:stCxn id="95" idx="3"/>
              <a:endCxn id="96" idx="1"/>
            </p:cNvCxnSpPr>
            <p:nvPr/>
          </p:nvCxnSpPr>
          <p:spPr>
            <a:xfrm flipV="1">
              <a:off x="8267412" y="2862129"/>
              <a:ext cx="480864" cy="34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9" name="Conector recto de flecha 98"/>
            <p:cNvCxnSpPr>
              <a:stCxn id="95" idx="3"/>
              <a:endCxn id="97" idx="1"/>
            </p:cNvCxnSpPr>
            <p:nvPr/>
          </p:nvCxnSpPr>
          <p:spPr>
            <a:xfrm>
              <a:off x="8267412" y="3207489"/>
              <a:ext cx="480864" cy="3423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CuadroTexto 99"/>
              <p:cNvSpPr txBox="1"/>
              <p:nvPr/>
            </p:nvSpPr>
            <p:spPr>
              <a:xfrm>
                <a:off x="6487127" y="4699068"/>
                <a:ext cx="4610475" cy="46885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𝑠𝑝𝑙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𝑠𝑝𝑙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𝑠𝑤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5,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100" name="CuadroTexto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7127" y="4699068"/>
                <a:ext cx="4610475" cy="468852"/>
              </a:xfrm>
              <a:prstGeom prst="roundRect">
                <a:avLst/>
              </a:prstGeom>
              <a:blipFill rotWithShape="0">
                <a:blip r:embed="rId4"/>
                <a:stretch>
                  <a:fillRect b="-38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uadroTexto 100"/>
              <p:cNvSpPr txBox="1"/>
              <p:nvPr/>
            </p:nvSpPr>
            <p:spPr>
              <a:xfrm>
                <a:off x="6453921" y="5362352"/>
                <a:ext cx="4499899" cy="47027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𝑠𝑝𝑙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𝑠𝑝𝑙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20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  <m:r>
                            <a:rPr lang="es-ES" sz="20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0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s-ES" sz="2000" dirty="0"/>
              </a:p>
            </p:txBody>
          </p:sp>
        </mc:Choice>
        <mc:Fallback xmlns="">
          <p:sp>
            <p:nvSpPr>
              <p:cNvPr id="101" name="CuadroTexto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21" y="5362352"/>
                <a:ext cx="4499899" cy="470271"/>
              </a:xfrm>
              <a:prstGeom prst="roundRect">
                <a:avLst/>
              </a:prstGeom>
              <a:blipFill rotWithShape="0">
                <a:blip r:embed="rId5"/>
                <a:stretch>
                  <a:fillRect b="-38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100" grpId="0"/>
      <p:bldP spid="10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35541" cy="815515"/>
          </a:xfrm>
        </p:spPr>
        <p:txBody>
          <a:bodyPr/>
          <a:lstStyle/>
          <a:p>
            <a:r>
              <a:rPr lang="es-ES" dirty="0"/>
              <a:t>Problema de optimización: Restricciones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4017757" y="4671617"/>
                <a:ext cx="4794582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s-E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𝑆𝐿</m:t>
                          </m:r>
                          <m:r>
                            <m:rPr>
                              <m:sty m:val="p"/>
                            </m:rPr>
                            <a:rPr lang="es-ES" sz="2400" b="0" i="0" dirty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𝑆𝑃</m:t>
                          </m:r>
                        </m:sup>
                        <m:e>
                          <m:sSub>
                            <m:sSubPr>
                              <m:ctrlPr>
                                <a:rPr lang="es-E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𝑒𝑣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757" y="4671617"/>
                <a:ext cx="4794582" cy="10459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/>
          <p:cNvSpPr txBox="1"/>
          <p:nvPr/>
        </p:nvSpPr>
        <p:spPr>
          <a:xfrm>
            <a:off x="1174826" y="1593554"/>
            <a:ext cx="98423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b="1" dirty="0"/>
              <a:t>Estado final: </a:t>
            </a:r>
            <a:r>
              <a:rPr lang="es-ES" sz="2400" i="1" dirty="0"/>
              <a:t>al final del mes ningún evaporador puede quedar parado sucio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174826" y="3424974"/>
            <a:ext cx="98423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b="1" dirty="0"/>
              <a:t>Mantener producto: </a:t>
            </a:r>
            <a:r>
              <a:rPr lang="es-ES" sz="2400" i="1" dirty="0"/>
              <a:t>un evaporador que está procesando un producto, no puede procesar otro hasta que se limpie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4446816" y="2372945"/>
                <a:ext cx="3936465" cy="54405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𝑠𝑝𝑠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s-ES" sz="24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𝑠𝑝𝑠</m:t>
                          </m:r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s-ES" sz="2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16" y="2372945"/>
                <a:ext cx="3936465" cy="544050"/>
              </a:xfrm>
              <a:prstGeom prst="roundRect">
                <a:avLst/>
              </a:prstGeom>
              <a:blipFill rotWithShape="0">
                <a:blip r:embed="rId3"/>
                <a:stretch>
                  <a:fillRect b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0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35541" cy="815515"/>
          </a:xfrm>
        </p:spPr>
        <p:txBody>
          <a:bodyPr/>
          <a:lstStyle/>
          <a:p>
            <a:r>
              <a:rPr lang="es-ES" dirty="0"/>
              <a:t>Problema de optimización: Restricciones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2588149" y="4967842"/>
                <a:ext cx="5527732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𝐸𝐶</m:t>
                          </m:r>
                        </m:e>
                        <m:sub>
                          <m:r>
                            <a:rPr lang="es-E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𝑒𝑣</m:t>
                          </m:r>
                        </m:sub>
                      </m:sSub>
                      <m:r>
                        <a:rPr lang="es-ES" sz="2400" i="1" dirty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𝐸𝐶</m:t>
                          </m:r>
                        </m:e>
                        <m:sub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ES" sz="2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𝐸𝐶</m:t>
                          </m:r>
                        </m:e>
                        <m:sub>
                          <m:r>
                            <a:rPr lang="es-E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𝑒𝑣</m:t>
                          </m:r>
                        </m:sub>
                      </m:sSub>
                      <m:r>
                        <a:rPr lang="es-ES" sz="2400" b="0" i="1" dirty="0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149" y="4967842"/>
                <a:ext cx="5527732" cy="397866"/>
              </a:xfrm>
              <a:prstGeom prst="rect">
                <a:avLst/>
              </a:prstGeom>
              <a:blipFill rotWithShape="0">
                <a:blip r:embed="rId2"/>
                <a:stretch>
                  <a:fillRect l="-773" b="-2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/>
          <p:cNvSpPr txBox="1"/>
          <p:nvPr/>
        </p:nvSpPr>
        <p:spPr>
          <a:xfrm>
            <a:off x="1097279" y="3758601"/>
            <a:ext cx="100971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b="1" dirty="0"/>
              <a:t>Producto máximo y mínimo: </a:t>
            </a:r>
            <a:r>
              <a:rPr lang="es-ES" sz="2400" i="1" dirty="0"/>
              <a:t>para evitar problemas de funcionamiento, un evaporador tiene que procesar una cantidad de producto entre ciertos valores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097279" y="1519540"/>
            <a:ext cx="1009718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b="1" dirty="0"/>
              <a:t>Demanda diaria: </a:t>
            </a:r>
            <a:r>
              <a:rPr lang="es-ES" sz="2400" i="1" dirty="0"/>
              <a:t>cada día se tiene que procesar al menos la cantidad de cada producto demandada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4435898" y="2317472"/>
                <a:ext cx="3320204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ES" sz="24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s-ES" sz="2400" b="0" i="1" dirty="0" smtClean="0">
                              <a:latin typeface="Cambria Math" panose="02040503050406030204" pitchFamily="18" charset="0"/>
                            </a:rPr>
                            <m:t>𝐸𝑉</m:t>
                          </m:r>
                        </m:sup>
                        <m:e>
                          <m:sSub>
                            <m:sSubPr>
                              <m:ctrlPr>
                                <a:rPr lang="es-ES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e>
                            <m:sub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𝑒𝑣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4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a:rPr lang="es-E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s-E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𝐷𝑒𝑚𝑎𝑛𝑑</m:t>
                          </m:r>
                        </m:e>
                        <m:sub>
                          <m:r>
                            <a:rPr lang="es-E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ES" sz="24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898" y="2317472"/>
                <a:ext cx="3320204" cy="10384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cto 7"/>
          <p:cNvCxnSpPr/>
          <p:nvPr/>
        </p:nvCxnSpPr>
        <p:spPr>
          <a:xfrm>
            <a:off x="6329548" y="4967842"/>
            <a:ext cx="5818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2635649" y="5391435"/>
            <a:ext cx="5818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254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35541" cy="815515"/>
          </a:xfrm>
        </p:spPr>
        <p:txBody>
          <a:bodyPr/>
          <a:lstStyle/>
          <a:p>
            <a:r>
              <a:rPr lang="es-ES" dirty="0"/>
              <a:t>Problema de optimización: Restricciones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7554087" y="1448971"/>
                <a:ext cx="2262927" cy="485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8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s-E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087" y="1448971"/>
                <a:ext cx="2262927" cy="4855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/>
          <p:cNvSpPr txBox="1"/>
          <p:nvPr/>
        </p:nvSpPr>
        <p:spPr>
          <a:xfrm>
            <a:off x="1498587" y="1448971"/>
            <a:ext cx="517534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b="1" dirty="0"/>
              <a:t>Producto inicial: </a:t>
            </a:r>
            <a:r>
              <a:rPr lang="es-ES" sz="2400" i="1" dirty="0"/>
              <a:t>para el día 1, ya hay asignada una cantidad de producto a cada evaporador.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7523242" y="3166151"/>
                <a:ext cx="2075183" cy="471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s-ES" sz="28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s-E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s-ES" sz="32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242" y="3166151"/>
                <a:ext cx="2075183" cy="471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/>
          <p:cNvSpPr txBox="1"/>
          <p:nvPr/>
        </p:nvSpPr>
        <p:spPr>
          <a:xfrm>
            <a:off x="1498587" y="2977364"/>
            <a:ext cx="517534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b="1" dirty="0"/>
              <a:t>Producto inicial: </a:t>
            </a:r>
            <a:r>
              <a:rPr lang="es-ES" sz="2400" i="1" dirty="0"/>
              <a:t>para el día 1, cada evaporador tendrá un estado determinado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7523242" y="2093449"/>
                <a:ext cx="3679277" cy="488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𝐸𝐶</m:t>
                          </m:r>
                        </m:e>
                        <m:sub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8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𝐸𝐶</m:t>
                              </m:r>
                            </m:e>
                          </m:acc>
                        </m:e>
                        <m:sub>
                          <m:r>
                            <a:rPr lang="es-E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ES" sz="28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E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ES" sz="28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s-E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242" y="2093449"/>
                <a:ext cx="3679277" cy="488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uadroTexto 18"/>
          <p:cNvSpPr txBox="1"/>
          <p:nvPr/>
        </p:nvSpPr>
        <p:spPr>
          <a:xfrm>
            <a:off x="1498587" y="4531914"/>
            <a:ext cx="517534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s-ES" sz="2400" b="1" dirty="0"/>
              <a:t>Conexiones imposibles: </a:t>
            </a:r>
            <a:r>
              <a:rPr lang="es-ES" sz="2400" i="1" dirty="0"/>
              <a:t>algunos evaporadores no pueden tratar ciertos productos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7523242" y="4708851"/>
                <a:ext cx="4205254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𝑒𝑣</m:t>
                          </m:r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sz="2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=0    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𝑒𝑣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∊</m:t>
                      </m:r>
                      <m:r>
                        <a:rPr lang="es-ES" sz="2800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3242" y="4708851"/>
                <a:ext cx="4205254" cy="464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655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Problema de optimización: Objetivo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Minimizar el coste de operación: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María P. Marcos </a:t>
            </a:r>
            <a:r>
              <a:rPr lang="en-US" i="1" dirty="0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AAE8F28-2BFA-4C6E-AA41-C5BA103B5197}"/>
                  </a:ext>
                </a:extLst>
              </p:cNvPr>
              <p:cNvSpPr txBox="1"/>
              <p:nvPr/>
            </p:nvSpPr>
            <p:spPr>
              <a:xfrm>
                <a:off x="98213" y="2409560"/>
                <a:ext cx="11995574" cy="9960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𝐶𝑜𝑠𝑡𝑒</m:t>
                      </m:r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GB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s-ES" sz="2200" b="0" i="1" smtClean="0">
                              <a:latin typeface="Cambria Math" panose="02040503050406030204" pitchFamily="18" charset="0"/>
                            </a:rPr>
                            <m:t>𝐸𝑉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𝑆𝑊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sz="2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s-ES" sz="22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𝑒𝑣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𝑒𝑣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s-ES" sz="2200" i="1">
                              <a:latin typeface="Cambria Math" panose="02040503050406030204" pitchFamily="18" charset="0"/>
                            </a:rPr>
                            <m:t>𝐸𝑉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s-ES" sz="2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m:rPr>
                                  <m:sty m:val="p"/>
                                </m:rPr>
                                <a:rPr lang="es-ES" sz="2200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𝑆𝑃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sz="2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s-ES" sz="2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es-ES" sz="2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b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𝑒𝑣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s-ES" sz="22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s-ES" sz="2200" i="1">
                              <a:latin typeface="Cambria Math" panose="02040503050406030204" pitchFamily="18" charset="0"/>
                            </a:rPr>
                            <m:t>𝐸𝑉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s-ES" sz="2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sz="2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s-ES" sz="22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a:rPr lang="es-ES" sz="2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es-E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b>
                                      <m:r>
                                        <a:rPr lang="es-ES" sz="2200" b="0" i="1" smtClean="0">
                                          <a:latin typeface="Cambria Math" panose="02040503050406030204" pitchFamily="18" charset="0"/>
                                        </a:rPr>
                                        <m:t>𝑒𝑣</m:t>
                                      </m:r>
                                    </m:sub>
                                  </m:sSub>
                                  <m:r>
                                    <a:rPr lang="es-ES" sz="2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2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es-ES" sz="22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  <m:sub>
                                      <m:r>
                                        <a:rPr lang="es-ES" sz="2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s-ES" sz="2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200" b="0" i="1" smtClean="0">
                                          <a:latin typeface="Cambria Math" panose="02040503050406030204" pitchFamily="18" charset="0"/>
                                        </a:rPr>
                                        <m:t>𝐸𝐶</m:t>
                                      </m:r>
                                    </m:e>
                                    <m:sub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𝑒𝑣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s-ES" sz="2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GB" sz="22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AAE8F28-2BFA-4C6E-AA41-C5BA103B5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13" y="2409560"/>
                <a:ext cx="11995574" cy="9960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o 15">
            <a:extLst>
              <a:ext uri="{FF2B5EF4-FFF2-40B4-BE49-F238E27FC236}">
                <a16:creationId xmlns:a16="http://schemas.microsoft.com/office/drawing/2014/main" id="{E2EA758D-F98E-432B-8B64-0A9C7FDE2289}"/>
              </a:ext>
            </a:extLst>
          </p:cNvPr>
          <p:cNvGrpSpPr/>
          <p:nvPr/>
        </p:nvGrpSpPr>
        <p:grpSpPr>
          <a:xfrm>
            <a:off x="1403531" y="3405602"/>
            <a:ext cx="3267478" cy="1909264"/>
            <a:chOff x="1403531" y="3405602"/>
            <a:chExt cx="3267478" cy="1909264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4EE8E430-8AA0-46BD-9025-42E7E74970F0}"/>
                </a:ext>
              </a:extLst>
            </p:cNvPr>
            <p:cNvSpPr txBox="1"/>
            <p:nvPr/>
          </p:nvSpPr>
          <p:spPr>
            <a:xfrm>
              <a:off x="1403531" y="4114537"/>
              <a:ext cx="3267478" cy="12003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s-ES" sz="2400" dirty="0"/>
                <a:t>Coste de trabajar con cada evaporador según lo sucio que esté</a:t>
              </a:r>
            </a:p>
          </p:txBody>
        </p:sp>
        <p:sp>
          <p:nvSpPr>
            <p:cNvPr id="11" name="Abrir llave 10">
              <a:extLst>
                <a:ext uri="{FF2B5EF4-FFF2-40B4-BE49-F238E27FC236}">
                  <a16:creationId xmlns:a16="http://schemas.microsoft.com/office/drawing/2014/main" id="{0EAF0503-52C0-495B-936A-226CF3740503}"/>
                </a:ext>
              </a:extLst>
            </p:cNvPr>
            <p:cNvSpPr/>
            <p:nvPr/>
          </p:nvSpPr>
          <p:spPr>
            <a:xfrm rot="16200000">
              <a:off x="2682804" y="2153707"/>
              <a:ext cx="708934" cy="3212724"/>
            </a:xfrm>
            <a:prstGeom prst="lef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DE78776-2825-457A-9B43-0B591AC597EA}"/>
              </a:ext>
            </a:extLst>
          </p:cNvPr>
          <p:cNvGrpSpPr/>
          <p:nvPr/>
        </p:nvGrpSpPr>
        <p:grpSpPr>
          <a:xfrm>
            <a:off x="4835923" y="3428999"/>
            <a:ext cx="2904739" cy="1885867"/>
            <a:chOff x="4822234" y="3428999"/>
            <a:chExt cx="2904739" cy="1885867"/>
          </a:xfrm>
        </p:grpSpPr>
        <p:sp>
          <p:nvSpPr>
            <p:cNvPr id="3" name="CuadroTexto 2"/>
            <p:cNvSpPr txBox="1"/>
            <p:nvPr/>
          </p:nvSpPr>
          <p:spPr>
            <a:xfrm>
              <a:off x="4822236" y="4114537"/>
              <a:ext cx="2904737" cy="12003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s-ES" sz="2400" dirty="0"/>
                <a:t>Coste de limpiar o tener un equipo parado</a:t>
              </a:r>
            </a:p>
          </p:txBody>
        </p:sp>
        <p:sp>
          <p:nvSpPr>
            <p:cNvPr id="12" name="Abrir llave 11">
              <a:extLst>
                <a:ext uri="{FF2B5EF4-FFF2-40B4-BE49-F238E27FC236}">
                  <a16:creationId xmlns:a16="http://schemas.microsoft.com/office/drawing/2014/main" id="{3EF3C7F7-E973-49D3-9AB6-19785C29356F}"/>
                </a:ext>
              </a:extLst>
            </p:cNvPr>
            <p:cNvSpPr/>
            <p:nvPr/>
          </p:nvSpPr>
          <p:spPr>
            <a:xfrm rot="16200000">
              <a:off x="5931836" y="2319397"/>
              <a:ext cx="685535" cy="2904739"/>
            </a:xfrm>
            <a:prstGeom prst="lef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CEE1AF7-994F-429A-9231-8CF5136B55CF}"/>
              </a:ext>
            </a:extLst>
          </p:cNvPr>
          <p:cNvGrpSpPr/>
          <p:nvPr/>
        </p:nvGrpSpPr>
        <p:grpSpPr>
          <a:xfrm>
            <a:off x="7837844" y="3428998"/>
            <a:ext cx="3759161" cy="1885868"/>
            <a:chOff x="7837844" y="3428998"/>
            <a:chExt cx="3759161" cy="1885868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6B0C8A4-1B42-41A5-A6FB-FEAA07D91FB8}"/>
                </a:ext>
              </a:extLst>
            </p:cNvPr>
            <p:cNvSpPr txBox="1"/>
            <p:nvPr/>
          </p:nvSpPr>
          <p:spPr>
            <a:xfrm>
              <a:off x="7992574" y="4114537"/>
              <a:ext cx="3604427" cy="120032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buClr>
                  <a:schemeClr val="accent1"/>
                </a:buClr>
              </a:pPr>
              <a:r>
                <a:rPr lang="es-ES" sz="2400" dirty="0"/>
                <a:t>Coste de trabajar la cantidad de producto según el día y el evaporador </a:t>
              </a:r>
            </a:p>
          </p:txBody>
        </p:sp>
        <p:sp>
          <p:nvSpPr>
            <p:cNvPr id="13" name="Abrir llave 12">
              <a:extLst>
                <a:ext uri="{FF2B5EF4-FFF2-40B4-BE49-F238E27FC236}">
                  <a16:creationId xmlns:a16="http://schemas.microsoft.com/office/drawing/2014/main" id="{8BDCEF48-4E4A-46E0-B797-781FE46047A0}"/>
                </a:ext>
              </a:extLst>
            </p:cNvPr>
            <p:cNvSpPr/>
            <p:nvPr/>
          </p:nvSpPr>
          <p:spPr>
            <a:xfrm rot="16200000">
              <a:off x="9374657" y="1892185"/>
              <a:ext cx="685536" cy="3759161"/>
            </a:xfrm>
            <a:prstGeom prst="lef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4313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5A6F7-03EE-465C-AF6F-24F34640F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Pyomo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BDDD87-D8C7-4A00-984E-023D663B2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¿</a:t>
            </a:r>
            <a:r>
              <a:rPr lang="en-GB" sz="3200" dirty="0" err="1"/>
              <a:t>Qué</a:t>
            </a:r>
            <a:r>
              <a:rPr lang="en-GB" sz="3200" dirty="0"/>
              <a:t> es </a:t>
            </a:r>
            <a:r>
              <a:rPr lang="en-GB" sz="3200" dirty="0" err="1"/>
              <a:t>Pyomo</a:t>
            </a:r>
            <a:r>
              <a:rPr lang="en-GB" sz="3200" dirty="0"/>
              <a:t>?</a:t>
            </a:r>
          </a:p>
          <a:p>
            <a:pPr marL="0" indent="0">
              <a:buNone/>
            </a:pPr>
            <a:r>
              <a:rPr lang="es-ES" sz="2800" i="1" dirty="0"/>
              <a:t>“Colección de paquetes de software de Python </a:t>
            </a:r>
          </a:p>
          <a:p>
            <a:pPr marL="0" indent="0">
              <a:buNone/>
            </a:pPr>
            <a:r>
              <a:rPr lang="es-ES" sz="2800" i="1" dirty="0"/>
              <a:t>para formular modelos de optimización”</a:t>
            </a:r>
            <a:endParaRPr lang="en-GB" sz="2800" i="1" dirty="0"/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3200" dirty="0"/>
              <a:t>¿Por </a:t>
            </a:r>
            <a:r>
              <a:rPr lang="en-GB" sz="3200" dirty="0" err="1"/>
              <a:t>qué</a:t>
            </a:r>
            <a:r>
              <a:rPr lang="en-GB" sz="3200" dirty="0"/>
              <a:t> </a:t>
            </a:r>
            <a:r>
              <a:rPr lang="en-GB" sz="3200" dirty="0" err="1"/>
              <a:t>Pyomo</a:t>
            </a:r>
            <a:r>
              <a:rPr lang="en-GB" sz="3200" dirty="0"/>
              <a:t>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3FD3A9-8015-4089-8FA5-DD5357138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E48CBA-2442-43E7-864B-363B03787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EF61AB-0D23-41F6-AC1C-4B253045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25</a:t>
            </a:fld>
            <a:endParaRPr lang="en-US" dirty="0"/>
          </a:p>
        </p:txBody>
      </p:sp>
      <p:pic>
        <p:nvPicPr>
          <p:cNvPr id="1028" name="Picture 4" descr="Pyomo - Wikipedia">
            <a:extLst>
              <a:ext uri="{FF2B5EF4-FFF2-40B4-BE49-F238E27FC236}">
                <a16:creationId xmlns:a16="http://schemas.microsoft.com/office/drawing/2014/main" id="{95AE8391-B7A4-4F1E-B2B0-CBDB3655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822" y="1478724"/>
            <a:ext cx="2238502" cy="2108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9236673-FF02-4268-84D0-1ABC0E024A2A}"/>
              </a:ext>
            </a:extLst>
          </p:cNvPr>
          <p:cNvSpPr txBox="1"/>
          <p:nvPr/>
        </p:nvSpPr>
        <p:spPr>
          <a:xfrm>
            <a:off x="1498587" y="4193177"/>
            <a:ext cx="5822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/>
              <a:t>Permite</a:t>
            </a:r>
            <a:r>
              <a:rPr lang="en-GB" sz="2800" dirty="0"/>
              <a:t> </a:t>
            </a:r>
            <a:r>
              <a:rPr lang="en-GB" sz="2800" dirty="0" err="1"/>
              <a:t>separar</a:t>
            </a:r>
            <a:r>
              <a:rPr lang="en-GB" sz="2800" dirty="0"/>
              <a:t> el </a:t>
            </a:r>
            <a:r>
              <a:rPr lang="en-GB" sz="2800" dirty="0" err="1"/>
              <a:t>modelo</a:t>
            </a:r>
            <a:r>
              <a:rPr lang="en-GB" sz="2800" dirty="0"/>
              <a:t> de los </a:t>
            </a:r>
            <a:r>
              <a:rPr lang="en-GB" sz="2800" dirty="0" err="1"/>
              <a:t>datos</a:t>
            </a:r>
            <a:endParaRPr lang="en-GB" sz="2800" dirty="0"/>
          </a:p>
        </p:txBody>
      </p:sp>
      <p:sp>
        <p:nvSpPr>
          <p:cNvPr id="8" name="Diagrama de flujo: proceso predefinido 7">
            <a:extLst>
              <a:ext uri="{FF2B5EF4-FFF2-40B4-BE49-F238E27FC236}">
                <a16:creationId xmlns:a16="http://schemas.microsoft.com/office/drawing/2014/main" id="{E35347E0-AAA4-4D99-844B-C9289D07F0BC}"/>
              </a:ext>
            </a:extLst>
          </p:cNvPr>
          <p:cNvSpPr/>
          <p:nvPr/>
        </p:nvSpPr>
        <p:spPr>
          <a:xfrm>
            <a:off x="7578630" y="4377954"/>
            <a:ext cx="1240971" cy="1675917"/>
          </a:xfrm>
          <a:prstGeom prst="flowChartPredefinedProcess">
            <a:avLst/>
          </a:prstGeom>
          <a:solidFill>
            <a:srgbClr val="F9EFD3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ángulo: una sola esquina cortada 8">
            <a:extLst>
              <a:ext uri="{FF2B5EF4-FFF2-40B4-BE49-F238E27FC236}">
                <a16:creationId xmlns:a16="http://schemas.microsoft.com/office/drawing/2014/main" id="{0744907B-1F8E-40F5-8C86-9C2426477E42}"/>
              </a:ext>
            </a:extLst>
          </p:cNvPr>
          <p:cNvSpPr/>
          <p:nvPr/>
        </p:nvSpPr>
        <p:spPr>
          <a:xfrm>
            <a:off x="9578004" y="4297680"/>
            <a:ext cx="1577675" cy="41871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Datos</a:t>
            </a:r>
            <a:r>
              <a:rPr lang="en-GB" dirty="0"/>
              <a:t> 1</a:t>
            </a:r>
          </a:p>
        </p:txBody>
      </p:sp>
      <p:sp>
        <p:nvSpPr>
          <p:cNvPr id="12" name="Rectángulo: una sola esquina cortada 11">
            <a:extLst>
              <a:ext uri="{FF2B5EF4-FFF2-40B4-BE49-F238E27FC236}">
                <a16:creationId xmlns:a16="http://schemas.microsoft.com/office/drawing/2014/main" id="{7A3797A2-CDAC-41DC-9968-D5BFBE2AA708}"/>
              </a:ext>
            </a:extLst>
          </p:cNvPr>
          <p:cNvSpPr/>
          <p:nvPr/>
        </p:nvSpPr>
        <p:spPr>
          <a:xfrm>
            <a:off x="9578002" y="4841108"/>
            <a:ext cx="1577675" cy="41871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Datos</a:t>
            </a:r>
            <a:r>
              <a:rPr lang="en-GB" dirty="0"/>
              <a:t> 2</a:t>
            </a:r>
          </a:p>
        </p:txBody>
      </p:sp>
      <p:sp>
        <p:nvSpPr>
          <p:cNvPr id="13" name="Rectángulo: una sola esquina cortada 12">
            <a:extLst>
              <a:ext uri="{FF2B5EF4-FFF2-40B4-BE49-F238E27FC236}">
                <a16:creationId xmlns:a16="http://schemas.microsoft.com/office/drawing/2014/main" id="{2D48F200-25A0-4FF8-895B-D2A07AB1080C}"/>
              </a:ext>
            </a:extLst>
          </p:cNvPr>
          <p:cNvSpPr/>
          <p:nvPr/>
        </p:nvSpPr>
        <p:spPr>
          <a:xfrm>
            <a:off x="9578003" y="5390535"/>
            <a:ext cx="1577675" cy="41871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Datos</a:t>
            </a:r>
            <a:r>
              <a:rPr lang="en-GB" dirty="0"/>
              <a:t> 3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26136592-087F-42A0-8683-F2B5BC402F31}"/>
              </a:ext>
            </a:extLst>
          </p:cNvPr>
          <p:cNvCxnSpPr>
            <a:stCxn id="9" idx="2"/>
          </p:cNvCxnSpPr>
          <p:nvPr/>
        </p:nvCxnSpPr>
        <p:spPr>
          <a:xfrm flipH="1" flipV="1">
            <a:off x="8819601" y="4507038"/>
            <a:ext cx="758403" cy="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6257569-A9E6-4A11-85F8-2CF286FD230F}"/>
              </a:ext>
            </a:extLst>
          </p:cNvPr>
          <p:cNvCxnSpPr/>
          <p:nvPr/>
        </p:nvCxnSpPr>
        <p:spPr>
          <a:xfrm flipH="1" flipV="1">
            <a:off x="8819596" y="5050466"/>
            <a:ext cx="758403" cy="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58F461C-54F0-40CD-A53A-57F77E68B5FD}"/>
              </a:ext>
            </a:extLst>
          </p:cNvPr>
          <p:cNvCxnSpPr/>
          <p:nvPr/>
        </p:nvCxnSpPr>
        <p:spPr>
          <a:xfrm flipH="1" flipV="1">
            <a:off x="8819595" y="5625644"/>
            <a:ext cx="758403" cy="1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18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0193E-222D-466B-9146-7566BA22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Código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F19EA4-0A12-46BD-BDAF-21B1BF03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9A9A9-1F85-4CE2-9CCA-26BE15D4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8872EC-D7D1-422D-87C1-5404A1AA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A8CB1E-085E-4BC7-B453-81191D274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err="1"/>
              <a:t>Importamos</a:t>
            </a:r>
            <a:r>
              <a:rPr lang="en-GB" sz="2800" dirty="0"/>
              <a:t> </a:t>
            </a:r>
            <a:r>
              <a:rPr lang="en-GB" sz="2800" i="1" dirty="0" err="1"/>
              <a:t>pyomo</a:t>
            </a:r>
            <a:r>
              <a:rPr lang="en-GB" sz="2800" dirty="0"/>
              <a:t> y </a:t>
            </a:r>
            <a:r>
              <a:rPr lang="en-GB" sz="2800" dirty="0" err="1"/>
              <a:t>creamos</a:t>
            </a:r>
            <a:r>
              <a:rPr lang="en-GB" sz="2800" dirty="0"/>
              <a:t> el </a:t>
            </a:r>
            <a:r>
              <a:rPr lang="en-GB" sz="2800" dirty="0" err="1"/>
              <a:t>modelo</a:t>
            </a:r>
            <a:endParaRPr lang="en-GB" sz="2800" dirty="0"/>
          </a:p>
          <a:p>
            <a:endParaRPr lang="en-GB" sz="2800" dirty="0"/>
          </a:p>
          <a:p>
            <a:endParaRPr lang="en-GB" dirty="0"/>
          </a:p>
          <a:p>
            <a:endParaRPr lang="en-GB" sz="1600" dirty="0"/>
          </a:p>
          <a:p>
            <a:r>
              <a:rPr lang="en-GB" sz="2800" dirty="0" err="1"/>
              <a:t>Declaramos</a:t>
            </a:r>
            <a:r>
              <a:rPr lang="en-GB" sz="2800" dirty="0"/>
              <a:t> los conjuntos (Sets)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C0B1C6-D2D9-46CB-8291-A0E2DDAB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22" y="1820091"/>
            <a:ext cx="3112770" cy="11582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A33CA64-3391-4550-864D-BFC5CE50E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08" y="3814355"/>
            <a:ext cx="10718023" cy="218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1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0193E-222D-466B-9146-7566BA22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Código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F19EA4-0A12-46BD-BDAF-21B1BF03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9A9A9-1F85-4CE2-9CCA-26BE15D4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8872EC-D7D1-422D-87C1-5404A1AA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27</a:t>
            </a:fld>
            <a:endParaRPr lang="en-U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A8CB1E-085E-4BC7-B453-81191D274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err="1"/>
              <a:t>Declaramos</a:t>
            </a:r>
            <a:r>
              <a:rPr lang="en-GB" sz="2800" dirty="0"/>
              <a:t> las variables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713AC5C-5B14-4EDD-A89B-8DB075FD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25" y="2144236"/>
            <a:ext cx="10771149" cy="16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90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0193E-222D-466B-9146-7566BA22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Código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F19EA4-0A12-46BD-BDAF-21B1BF03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9A9A9-1F85-4CE2-9CCA-26BE15D4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8872EC-D7D1-422D-87C1-5404A1AA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28</a:t>
            </a:fld>
            <a:endParaRPr lang="en-U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A8CB1E-085E-4BC7-B453-81191D274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err="1"/>
              <a:t>Declaramos</a:t>
            </a:r>
            <a:r>
              <a:rPr lang="en-GB" sz="2800" dirty="0"/>
              <a:t> los </a:t>
            </a:r>
            <a:r>
              <a:rPr lang="en-GB" sz="2800" dirty="0" err="1"/>
              <a:t>parámetros</a:t>
            </a:r>
            <a:r>
              <a:rPr lang="en-GB" sz="2800" dirty="0"/>
              <a:t> que </a:t>
            </a:r>
            <a:r>
              <a:rPr lang="en-GB" sz="2800" dirty="0" err="1"/>
              <a:t>serán</a:t>
            </a:r>
            <a:r>
              <a:rPr lang="en-GB" sz="2800" dirty="0"/>
              <a:t> </a:t>
            </a:r>
            <a:r>
              <a:rPr lang="en-GB" sz="2800" dirty="0" err="1"/>
              <a:t>datos</a:t>
            </a:r>
            <a:endParaRPr lang="en-GB" sz="28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9963A1-745A-4B0D-BCFB-23A82E50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36" y="1952595"/>
            <a:ext cx="10262287" cy="333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6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0193E-222D-466B-9146-7566BA22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Código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F19EA4-0A12-46BD-BDAF-21B1BF03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9A9A9-1F85-4CE2-9CCA-26BE15D4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8872EC-D7D1-422D-87C1-5404A1AA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29</a:t>
            </a:fld>
            <a:endParaRPr lang="en-U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A8CB1E-085E-4BC7-B453-81191D274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err="1"/>
              <a:t>Declaramos</a:t>
            </a:r>
            <a:r>
              <a:rPr lang="en-GB" sz="2800" dirty="0"/>
              <a:t> las </a:t>
            </a:r>
            <a:r>
              <a:rPr lang="en-GB" sz="2800" dirty="0" err="1"/>
              <a:t>restricciones</a:t>
            </a:r>
            <a:endParaRPr lang="en-GB" sz="28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06FF593-9564-4858-8214-EC5C844D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025831"/>
            <a:ext cx="8666682" cy="331687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FECD976-F868-406C-99BF-CAFDA5E93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175" y="1291769"/>
            <a:ext cx="7105650" cy="43338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EF33AB5-6ED2-4EF4-B078-B52F19F7E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363" y="4763893"/>
            <a:ext cx="61055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6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Optimización básica</a:t>
            </a:r>
          </a:p>
        </p:txBody>
      </p:sp>
      <p:sp>
        <p:nvSpPr>
          <p:cNvPr id="11" name="Marcador de contenido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Problema del transporte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 2 plantas </a:t>
            </a:r>
            <a:r>
              <a:rPr lang="es-ES" sz="2400" i="1" dirty="0"/>
              <a:t>(p)</a:t>
            </a:r>
            <a:r>
              <a:rPr lang="es-ES" sz="2400" dirty="0"/>
              <a:t>:</a:t>
            </a:r>
            <a:r>
              <a:rPr lang="es-ES" sz="2400" i="1" dirty="0"/>
              <a:t> </a:t>
            </a:r>
            <a:r>
              <a:rPr lang="es-ES" sz="2400" dirty="0"/>
              <a:t>Alicante y Murcia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 3 almacenes </a:t>
            </a:r>
            <a:r>
              <a:rPr lang="es-ES" sz="2400" i="1" dirty="0"/>
              <a:t>(a)</a:t>
            </a:r>
            <a:r>
              <a:rPr lang="es-ES" sz="2400" dirty="0"/>
              <a:t>: Benidorm, Elche y Cartagena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3</a:t>
            </a:fld>
            <a:endParaRPr lang="en-US" dirty="0"/>
          </a:p>
        </p:txBody>
      </p:sp>
      <p:grpSp>
        <p:nvGrpSpPr>
          <p:cNvPr id="38" name="Grupo 37"/>
          <p:cNvGrpSpPr/>
          <p:nvPr/>
        </p:nvGrpSpPr>
        <p:grpSpPr>
          <a:xfrm>
            <a:off x="7502681" y="1593793"/>
            <a:ext cx="4477459" cy="4125326"/>
            <a:chOff x="7645185" y="1520616"/>
            <a:chExt cx="4477459" cy="4125326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263" y="1520616"/>
              <a:ext cx="1062417" cy="1062417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185" y="2270597"/>
              <a:ext cx="1062417" cy="1062417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263" y="3020579"/>
              <a:ext cx="1062417" cy="1062417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263" y="4520543"/>
              <a:ext cx="1062417" cy="1062417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185" y="3770560"/>
              <a:ext cx="1062416" cy="1062417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7692927" y="1901265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Alicante</a:t>
              </a: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7750634" y="4797037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Murcia</a:t>
              </a: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11001824" y="227696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Benidorm</a:t>
              </a: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11001824" y="377664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Elche</a:t>
              </a: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11001824" y="5276610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Cartagena</a:t>
              </a:r>
            </a:p>
          </p:txBody>
        </p:sp>
        <p:cxnSp>
          <p:nvCxnSpPr>
            <p:cNvPr id="20" name="Conector recto de flecha 19"/>
            <p:cNvCxnSpPr>
              <a:stCxn id="6" idx="3"/>
              <a:endCxn id="5" idx="1"/>
            </p:cNvCxnSpPr>
            <p:nvPr/>
          </p:nvCxnSpPr>
          <p:spPr>
            <a:xfrm flipV="1">
              <a:off x="8707602" y="2051825"/>
              <a:ext cx="1385661" cy="74998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6" idx="3"/>
              <a:endCxn id="7" idx="1"/>
            </p:cNvCxnSpPr>
            <p:nvPr/>
          </p:nvCxnSpPr>
          <p:spPr>
            <a:xfrm>
              <a:off x="8707602" y="2801806"/>
              <a:ext cx="1385661" cy="74998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6" idx="3"/>
              <a:endCxn id="8" idx="1"/>
            </p:cNvCxnSpPr>
            <p:nvPr/>
          </p:nvCxnSpPr>
          <p:spPr>
            <a:xfrm>
              <a:off x="8707602" y="2801806"/>
              <a:ext cx="1385661" cy="22499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Conector recto de flecha 26"/>
            <p:cNvCxnSpPr>
              <a:stCxn id="13" idx="3"/>
              <a:endCxn id="5" idx="1"/>
            </p:cNvCxnSpPr>
            <p:nvPr/>
          </p:nvCxnSpPr>
          <p:spPr>
            <a:xfrm flipV="1">
              <a:off x="8707601" y="2051825"/>
              <a:ext cx="1385662" cy="2249944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>
              <a:stCxn id="13" idx="3"/>
              <a:endCxn id="7" idx="1"/>
            </p:cNvCxnSpPr>
            <p:nvPr/>
          </p:nvCxnSpPr>
          <p:spPr>
            <a:xfrm flipV="1">
              <a:off x="8707601" y="3551788"/>
              <a:ext cx="1385662" cy="74998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de flecha 32"/>
            <p:cNvCxnSpPr>
              <a:stCxn id="13" idx="3"/>
              <a:endCxn id="8" idx="1"/>
            </p:cNvCxnSpPr>
            <p:nvPr/>
          </p:nvCxnSpPr>
          <p:spPr>
            <a:xfrm>
              <a:off x="8707601" y="4301769"/>
              <a:ext cx="1385662" cy="749983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uadroTexto 35"/>
          <p:cNvSpPr txBox="1"/>
          <p:nvPr/>
        </p:nvSpPr>
        <p:spPr>
          <a:xfrm>
            <a:off x="998092" y="3824145"/>
            <a:ext cx="3550157" cy="1532334"/>
          </a:xfrm>
          <a:prstGeom prst="roundRect">
            <a:avLst/>
          </a:prstGeom>
          <a:effectLst>
            <a:outerShdw blurRad="2540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¿Cuántas unidades enviar de cada planta a cada almacén?</a:t>
            </a: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7" t="8831" r="13521" b="10995"/>
          <a:stretch/>
        </p:blipFill>
        <p:spPr>
          <a:xfrm>
            <a:off x="4703770" y="3109862"/>
            <a:ext cx="1960943" cy="25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71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0193E-222D-466B-9146-7566BA22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Código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F19EA4-0A12-46BD-BDAF-21B1BF03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69A9A9-1F85-4CE2-9CCA-26BE15D4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8872EC-D7D1-422D-87C1-5404A1AA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30</a:t>
            </a:fld>
            <a:endParaRPr lang="en-US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2AA8CB1E-085E-4BC7-B453-81191D274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dirty="0"/>
              <a:t>Creamos una instancia con los datos</a:t>
            </a:r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endParaRPr lang="es-ES" sz="2800" dirty="0"/>
          </a:p>
          <a:p>
            <a:pPr marL="0" indent="0">
              <a:buNone/>
            </a:pPr>
            <a:r>
              <a:rPr lang="es-ES" sz="2800" dirty="0"/>
              <a:t>Elegimos el </a:t>
            </a:r>
            <a:r>
              <a:rPr lang="es-ES" sz="2800" dirty="0" err="1"/>
              <a:t>solver</a:t>
            </a:r>
            <a:r>
              <a:rPr lang="es-ES" sz="2800" dirty="0"/>
              <a:t> y resolvemos el problema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8952162-AC70-46C7-9E17-5D0399D3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51"/>
          <a:stretch/>
        </p:blipFill>
        <p:spPr>
          <a:xfrm>
            <a:off x="1672046" y="2026295"/>
            <a:ext cx="4716959" cy="109456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E851BF8-6EB9-4198-865B-AE7090C25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171"/>
          <a:stretch/>
        </p:blipFill>
        <p:spPr>
          <a:xfrm>
            <a:off x="1672045" y="4340682"/>
            <a:ext cx="4716959" cy="12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68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E1E61-61B4-4733-95AF-EB84E61F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Resultados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7912DD-8A25-4565-B353-DF5D42D9F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err="1"/>
              <a:t>Problema</a:t>
            </a:r>
            <a:r>
              <a:rPr lang="en-GB" sz="3200" dirty="0"/>
              <a:t> </a:t>
            </a:r>
            <a:r>
              <a:rPr lang="en-GB" sz="3200" dirty="0" err="1"/>
              <a:t>mixto</a:t>
            </a:r>
            <a:r>
              <a:rPr lang="en-GB" sz="3200" dirty="0"/>
              <a:t> </a:t>
            </a:r>
            <a:r>
              <a:rPr lang="en-GB" sz="3200" dirty="0" err="1"/>
              <a:t>entero</a:t>
            </a:r>
            <a:r>
              <a:rPr lang="en-GB" sz="3200" dirty="0"/>
              <a:t> lineal (MILP)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FE5CC9-A1ED-421A-90CC-29DB8FD0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EF20BB-1C34-41B6-B13B-EA939DE7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8170B5-969C-4529-8847-B27386ED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31</a:t>
            </a:fld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B4A7F88-4236-42E4-A4DC-DB76EDD33522}"/>
              </a:ext>
            </a:extLst>
          </p:cNvPr>
          <p:cNvSpPr txBox="1"/>
          <p:nvPr/>
        </p:nvSpPr>
        <p:spPr>
          <a:xfrm>
            <a:off x="2790544" y="2090564"/>
            <a:ext cx="3393633" cy="13280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</a:rPr>
              <a:t>35 150 variables </a:t>
            </a:r>
            <a:r>
              <a:rPr lang="en-US" sz="2400" dirty="0" err="1">
                <a:solidFill>
                  <a:sysClr val="windowText" lastClr="000000"/>
                </a:solidFill>
              </a:rPr>
              <a:t>binarias</a:t>
            </a:r>
            <a:endParaRPr lang="en-US" sz="2400" dirty="0">
              <a:solidFill>
                <a:sysClr val="windowText" lastClr="000000"/>
              </a:solidFill>
            </a:endParaRPr>
          </a:p>
          <a:p>
            <a:r>
              <a:rPr lang="en-US" sz="2400" dirty="0">
                <a:solidFill>
                  <a:sysClr val="windowText" lastClr="000000"/>
                </a:solidFill>
              </a:rPr>
              <a:t>  3 452 variables </a:t>
            </a:r>
            <a:r>
              <a:rPr lang="en-US" sz="2400" dirty="0" err="1">
                <a:solidFill>
                  <a:sysClr val="windowText" lastClr="000000"/>
                </a:solidFill>
              </a:rPr>
              <a:t>reales</a:t>
            </a:r>
            <a:endParaRPr lang="en-US" sz="2400" dirty="0">
              <a:solidFill>
                <a:sysClr val="windowText" lastClr="000000"/>
              </a:solidFill>
            </a:endParaRPr>
          </a:p>
          <a:p>
            <a:r>
              <a:rPr lang="en-US" sz="2400" dirty="0">
                <a:solidFill>
                  <a:sysClr val="windowText" lastClr="000000"/>
                </a:solidFill>
              </a:rPr>
              <a:t>42 613 </a:t>
            </a:r>
            <a:r>
              <a:rPr lang="en-US" sz="2400" dirty="0" err="1">
                <a:solidFill>
                  <a:sysClr val="windowText" lastClr="000000"/>
                </a:solidFill>
              </a:rPr>
              <a:t>restricciones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endParaRPr lang="en-GB" sz="2400" dirty="0">
              <a:solidFill>
                <a:sysClr val="windowText" lastClr="00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478625-27C6-4251-BC28-B5BEDB65AA57}"/>
              </a:ext>
            </a:extLst>
          </p:cNvPr>
          <p:cNvSpPr txBox="1"/>
          <p:nvPr/>
        </p:nvSpPr>
        <p:spPr>
          <a:xfrm>
            <a:off x="2054707" y="4093310"/>
            <a:ext cx="8748275" cy="1532334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800" u="sng" dirty="0">
                <a:solidFill>
                  <a:sysClr val="windowText" lastClr="000000"/>
                </a:solidFill>
              </a:rPr>
              <a:t>Tiempo de resolución: </a:t>
            </a:r>
            <a:r>
              <a:rPr lang="es-ES" sz="2800" b="1" dirty="0">
                <a:solidFill>
                  <a:sysClr val="windowText" lastClr="000000"/>
                </a:solidFill>
              </a:rPr>
              <a:t>11 min usando 4 núcleos  </a:t>
            </a:r>
            <a:r>
              <a:rPr lang="es-ES" sz="2800" dirty="0">
                <a:solidFill>
                  <a:sysClr val="windowText" lastClr="000000"/>
                </a:solidFill>
              </a:rPr>
              <a:t>resolviendo con GUROBI 7.0.2 en un Intel®i7-4510U CPU con16Gb de memoria RAM</a:t>
            </a:r>
          </a:p>
        </p:txBody>
      </p:sp>
    </p:spTree>
    <p:extLst>
      <p:ext uri="{BB962C8B-B14F-4D97-AF65-F5344CB8AC3E}">
        <p14:creationId xmlns:p14="http://schemas.microsoft.com/office/powerpoint/2010/main" val="929259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E1E61-61B4-4733-95AF-EB84E61F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Resultados</a:t>
            </a:r>
            <a:endParaRPr lang="en-GB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FE5CC9-A1ED-421A-90CC-29DB8FD03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maria.marcos@autom.uva.es</a:t>
            </a:r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EF20BB-1C34-41B6-B13B-EA939DE7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Optimización de una red de evaporadores industrials</a:t>
            </a:r>
          </a:p>
          <a:p>
            <a:r>
              <a:rPr lang="en-US"/>
              <a:t>PyConEs 2019 - Alicante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8170B5-969C-4529-8847-B27386ED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A20B8C5F-AD44-4DF2-8D80-577A47495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075" y="1119153"/>
            <a:ext cx="11177850" cy="507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39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9D799-424F-4C7D-B8D1-1B497499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¿Se </a:t>
            </a:r>
            <a:r>
              <a:rPr lang="en-GB" dirty="0" err="1"/>
              <a:t>podría</a:t>
            </a:r>
            <a:r>
              <a:rPr lang="en-GB" dirty="0"/>
              <a:t> </a:t>
            </a:r>
            <a:r>
              <a:rPr lang="en-GB" dirty="0" err="1"/>
              <a:t>complicar</a:t>
            </a:r>
            <a:r>
              <a:rPr lang="en-GB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718BEC-1A0F-48C0-B2CF-1718AB49A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32356"/>
            <a:ext cx="10058400" cy="46367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800" dirty="0"/>
              <a:t> </a:t>
            </a:r>
            <a:r>
              <a:rPr lang="en-GB" sz="2800" dirty="0" err="1"/>
              <a:t>Añadir</a:t>
            </a:r>
            <a:r>
              <a:rPr lang="en-GB" sz="2800" dirty="0"/>
              <a:t> </a:t>
            </a:r>
            <a:r>
              <a:rPr lang="en-GB" sz="2800" dirty="0" err="1"/>
              <a:t>más</a:t>
            </a:r>
            <a:r>
              <a:rPr lang="en-GB" sz="2800" dirty="0"/>
              <a:t> </a:t>
            </a:r>
            <a:r>
              <a:rPr lang="en-GB" sz="2800" dirty="0" err="1"/>
              <a:t>productos</a:t>
            </a:r>
            <a:endParaRPr lang="en-GB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800" dirty="0" err="1"/>
              <a:t>Añadir</a:t>
            </a:r>
            <a:r>
              <a:rPr lang="en-GB" sz="2800" dirty="0"/>
              <a:t> </a:t>
            </a:r>
            <a:r>
              <a:rPr lang="en-GB" sz="2800" dirty="0" err="1"/>
              <a:t>más</a:t>
            </a:r>
            <a:r>
              <a:rPr lang="en-GB" sz="2800" dirty="0"/>
              <a:t> </a:t>
            </a:r>
            <a:r>
              <a:rPr lang="en-GB" sz="2800" dirty="0" err="1"/>
              <a:t>tipos</a:t>
            </a:r>
            <a:r>
              <a:rPr lang="en-GB" sz="2800" dirty="0"/>
              <a:t> de </a:t>
            </a:r>
            <a:r>
              <a:rPr lang="en-GB" sz="2800" dirty="0" err="1"/>
              <a:t>limpiezas</a:t>
            </a:r>
            <a:endParaRPr lang="en-GB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800" dirty="0" err="1"/>
              <a:t>Añadir</a:t>
            </a:r>
            <a:r>
              <a:rPr lang="en-GB" sz="2800" dirty="0"/>
              <a:t> </a:t>
            </a:r>
            <a:r>
              <a:rPr lang="en-GB" sz="2800" dirty="0" err="1"/>
              <a:t>incertidumbre</a:t>
            </a:r>
            <a:endParaRPr lang="en-GB" sz="280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684692-92B1-4B1B-81AA-7BB22773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5542AF-0CE1-4D6E-A4AA-7A0160071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70BFBF-6C27-4704-A144-C0C14CA3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6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43254-98E2-4E23-94CE-E0D5A7F66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Remarks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6EB3BA-44C0-4064-A60E-298885495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600" dirty="0"/>
              <a:t> Modelado de una fábrica real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3200" dirty="0"/>
              <a:t> ¿Qué producto procesa cada equipo?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3200" dirty="0"/>
              <a:t> ¿Cuanta cantidad de producto?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3200" dirty="0"/>
              <a:t> ¿Cuándo se ha de limpiar cada equipo?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D1AA27-918B-4D8A-989D-EB89793A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752B3E-06DB-4198-BE91-C4DBA6703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595CD-0587-4E43-85DE-BA536399B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34</a:t>
            </a:fld>
            <a:endParaRPr lang="en-US" dirty="0"/>
          </a:p>
        </p:txBody>
      </p:sp>
      <p:pic>
        <p:nvPicPr>
          <p:cNvPr id="11" name="Imagen 10" descr="Imagen que contiene ave, competencia de atletismo, alimentos&#10;&#10;Descripción generada automáticamente">
            <a:extLst>
              <a:ext uri="{FF2B5EF4-FFF2-40B4-BE49-F238E27FC236}">
                <a16:creationId xmlns:a16="http://schemas.microsoft.com/office/drawing/2014/main" id="{0343EECF-3131-4996-9989-62E2F47AA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FF38BD3-C16B-4528-BA03-8AFB47D9EA2E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4" tooltip="http://www.mediafactory.org.au/natalie-herbstreit/2014/10/14/the-end/"/>
              </a:rPr>
              <a:t>Esta foto</a:t>
            </a:r>
            <a:r>
              <a:rPr lang="en-GB" sz="900"/>
              <a:t> de Autor desconocido está bajo licencia </a:t>
            </a:r>
            <a:r>
              <a:rPr lang="en-GB" sz="900">
                <a:hlinkClick r:id="rId5" tooltip="https://creativecommons.org/licenses/by-nc-sa/3.0/"/>
              </a:rPr>
              <a:t>CC BY-SA-NC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8731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Optimización básica</a:t>
            </a:r>
          </a:p>
        </p:txBody>
      </p:sp>
      <p:sp>
        <p:nvSpPr>
          <p:cNvPr id="11" name="Marcador de contenido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3200" dirty="0"/>
              <a:t>Problema del transporte</a:t>
            </a:r>
          </a:p>
          <a:p>
            <a:pPr marL="0" indent="0">
              <a:buNone/>
            </a:pPr>
            <a:r>
              <a:rPr lang="es-ES" sz="7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 Producción de cada planta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1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200" dirty="0"/>
              <a:t>Alicante: 220 unidades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sz="2200" dirty="0"/>
              <a:t>Murcia: 150 unidades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12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 Costes de envío: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4</a:t>
            </a:fld>
            <a:endParaRPr lang="en-US" dirty="0"/>
          </a:p>
        </p:txBody>
      </p:sp>
      <p:graphicFrame>
        <p:nvGraphicFramePr>
          <p:cNvPr id="22" name="Tab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5619"/>
              </p:ext>
            </p:extLst>
          </p:nvPr>
        </p:nvGraphicFramePr>
        <p:xfrm>
          <a:off x="1518963" y="4683286"/>
          <a:ext cx="5277532" cy="111252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319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3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9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€/unidad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Benidorm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Elche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Cartagena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Alicante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Murcia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9" name="Grupo 38"/>
          <p:cNvGrpSpPr/>
          <p:nvPr/>
        </p:nvGrpSpPr>
        <p:grpSpPr>
          <a:xfrm>
            <a:off x="7502681" y="1593793"/>
            <a:ext cx="4477459" cy="4125326"/>
            <a:chOff x="7645185" y="1520616"/>
            <a:chExt cx="4477459" cy="41253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263" y="1520616"/>
              <a:ext cx="1062417" cy="1062417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185" y="2270597"/>
              <a:ext cx="1062417" cy="1062417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263" y="3020579"/>
              <a:ext cx="1062417" cy="1062417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263" y="4520543"/>
              <a:ext cx="1062417" cy="1062417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185" y="3770560"/>
              <a:ext cx="1062416" cy="1062417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7692927" y="1901265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Alicante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7750634" y="4797037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Murcia</a:t>
              </a: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1001824" y="227696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Benidorm</a:t>
              </a: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11001824" y="377664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Elche</a:t>
              </a:r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11001824" y="5276610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Cartagena</a:t>
              </a:r>
            </a:p>
          </p:txBody>
        </p:sp>
        <p:cxnSp>
          <p:nvCxnSpPr>
            <p:cNvPr id="50" name="Conector recto de flecha 49"/>
            <p:cNvCxnSpPr>
              <a:stCxn id="41" idx="3"/>
              <a:endCxn id="40" idx="1"/>
            </p:cNvCxnSpPr>
            <p:nvPr/>
          </p:nvCxnSpPr>
          <p:spPr>
            <a:xfrm flipV="1">
              <a:off x="8707602" y="2051825"/>
              <a:ext cx="1385661" cy="74998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ector recto de flecha 50"/>
            <p:cNvCxnSpPr>
              <a:stCxn id="41" idx="3"/>
              <a:endCxn id="42" idx="1"/>
            </p:cNvCxnSpPr>
            <p:nvPr/>
          </p:nvCxnSpPr>
          <p:spPr>
            <a:xfrm>
              <a:off x="8707602" y="2801806"/>
              <a:ext cx="1385661" cy="74998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ector recto de flecha 51"/>
            <p:cNvCxnSpPr>
              <a:stCxn id="41" idx="3"/>
              <a:endCxn id="43" idx="1"/>
            </p:cNvCxnSpPr>
            <p:nvPr/>
          </p:nvCxnSpPr>
          <p:spPr>
            <a:xfrm>
              <a:off x="8707602" y="2801806"/>
              <a:ext cx="1385661" cy="22499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Conector recto de flecha 52"/>
            <p:cNvCxnSpPr>
              <a:stCxn id="44" idx="3"/>
              <a:endCxn id="40" idx="1"/>
            </p:cNvCxnSpPr>
            <p:nvPr/>
          </p:nvCxnSpPr>
          <p:spPr>
            <a:xfrm flipV="1">
              <a:off x="8707601" y="2051825"/>
              <a:ext cx="1385662" cy="2249944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/>
            <p:cNvCxnSpPr>
              <a:stCxn id="44" idx="3"/>
              <a:endCxn id="42" idx="1"/>
            </p:cNvCxnSpPr>
            <p:nvPr/>
          </p:nvCxnSpPr>
          <p:spPr>
            <a:xfrm flipV="1">
              <a:off x="8707601" y="3551788"/>
              <a:ext cx="1385662" cy="74998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>
              <a:stCxn id="44" idx="3"/>
              <a:endCxn id="43" idx="1"/>
            </p:cNvCxnSpPr>
            <p:nvPr/>
          </p:nvCxnSpPr>
          <p:spPr>
            <a:xfrm>
              <a:off x="8707601" y="4301769"/>
              <a:ext cx="1385662" cy="749983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340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Optimización básica</a:t>
            </a:r>
          </a:p>
        </p:txBody>
      </p:sp>
      <p:sp>
        <p:nvSpPr>
          <p:cNvPr id="11" name="Marcador de contenido 10"/>
          <p:cNvSpPr>
            <a:spLocks noGrp="1"/>
          </p:cNvSpPr>
          <p:nvPr>
            <p:ph idx="1"/>
          </p:nvPr>
        </p:nvSpPr>
        <p:spPr>
          <a:xfrm>
            <a:off x="1097280" y="1232356"/>
            <a:ext cx="10058400" cy="4636738"/>
          </a:xfrm>
        </p:spPr>
        <p:txBody>
          <a:bodyPr>
            <a:normAutofit/>
          </a:bodyPr>
          <a:lstStyle/>
          <a:p>
            <a:r>
              <a:rPr lang="es-ES" sz="3200" dirty="0"/>
              <a:t>Problema del transporte</a:t>
            </a:r>
            <a:endParaRPr lang="es-ES" sz="700" dirty="0"/>
          </a:p>
          <a:p>
            <a:pPr>
              <a:buFont typeface="Wingdings" panose="05000000000000000000" pitchFamily="2" charset="2"/>
              <a:buChar char="§"/>
            </a:pPr>
            <a:r>
              <a:rPr lang="es-ES" sz="2400" dirty="0"/>
              <a:t> Formulación matemática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err="1"/>
              <a:t>Optimización</a:t>
            </a:r>
            <a:r>
              <a:rPr lang="en-US" b="1" dirty="0"/>
              <a:t> de una red de </a:t>
            </a:r>
            <a:r>
              <a:rPr lang="en-US" b="1" dirty="0" err="1"/>
              <a:t>evaporadores</a:t>
            </a:r>
            <a:r>
              <a:rPr lang="en-US" b="1" dirty="0"/>
              <a:t> industrials</a:t>
            </a:r>
          </a:p>
          <a:p>
            <a:r>
              <a:rPr lang="en-US" sz="1200" dirty="0" err="1">
                <a:latin typeface="OCR A Extended" panose="02010509020102010303" pitchFamily="50" charset="0"/>
                <a:ea typeface="MS PGothic" panose="020B0600070205080204" pitchFamily="34" charset="-128"/>
              </a:rPr>
              <a:t>PyConEs</a:t>
            </a:r>
            <a:r>
              <a:rPr lang="en-US" sz="1200" dirty="0">
                <a:latin typeface="OCR A Extended" panose="02010509020102010303" pitchFamily="50" charset="0"/>
                <a:ea typeface="MS PGothic" panose="020B0600070205080204" pitchFamily="34" charset="-128"/>
              </a:rPr>
              <a:t> 2019 - Alicante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/>
              <p:cNvSpPr txBox="1"/>
              <p:nvPr/>
            </p:nvSpPr>
            <p:spPr>
              <a:xfrm>
                <a:off x="1498587" y="2447855"/>
                <a:ext cx="4710392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unidades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la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planta</m:t>
                      </m:r>
                      <m: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s-ES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</m:t>
                      </m:r>
                      <m:r>
                        <m:rPr>
                          <m:nor/>
                        </m:rPr>
                        <a:rPr lang="es-ES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almac</m:t>
                      </m:r>
                      <m:r>
                        <m:rPr>
                          <m:nor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é</m:t>
                      </m:r>
                      <m:r>
                        <m:rPr>
                          <m:nor/>
                        </m:rPr>
                        <a:rPr lang="es-E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s-ES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"</m:t>
                      </m:r>
                      <m:r>
                        <m:rPr>
                          <m:nor/>
                        </m:rPr>
                        <a:rPr lang="es-ES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587" y="2447855"/>
                <a:ext cx="4710392" cy="298415"/>
              </a:xfrm>
              <a:prstGeom prst="rect">
                <a:avLst/>
              </a:prstGeom>
              <a:blipFill>
                <a:blip r:embed="rId2"/>
                <a:stretch>
                  <a:fillRect l="-776" t="-2041" b="-265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upo 36"/>
          <p:cNvGrpSpPr/>
          <p:nvPr/>
        </p:nvGrpSpPr>
        <p:grpSpPr>
          <a:xfrm>
            <a:off x="7502681" y="1593793"/>
            <a:ext cx="4477459" cy="4125326"/>
            <a:chOff x="7645185" y="1520616"/>
            <a:chExt cx="4477459" cy="4125326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263" y="1520616"/>
              <a:ext cx="1062417" cy="1062417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185" y="2270597"/>
              <a:ext cx="1062417" cy="1062417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263" y="3020579"/>
              <a:ext cx="1062417" cy="1062417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3263" y="4520543"/>
              <a:ext cx="1062417" cy="1062417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185" y="3770560"/>
              <a:ext cx="1062416" cy="1062417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7692927" y="1901265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Alicante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7750634" y="4797037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Murcia</a:t>
              </a: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11001824" y="227696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Benidorm</a:t>
              </a: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11001824" y="3776646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Elche</a:t>
              </a:r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11001824" y="5276610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Cartagena</a:t>
              </a:r>
            </a:p>
          </p:txBody>
        </p:sp>
        <p:cxnSp>
          <p:nvCxnSpPr>
            <p:cNvPr id="49" name="Conector recto de flecha 48"/>
            <p:cNvCxnSpPr>
              <a:stCxn id="40" idx="3"/>
              <a:endCxn id="39" idx="1"/>
            </p:cNvCxnSpPr>
            <p:nvPr/>
          </p:nvCxnSpPr>
          <p:spPr>
            <a:xfrm flipV="1">
              <a:off x="8707602" y="2051825"/>
              <a:ext cx="1385661" cy="749981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>
              <a:stCxn id="40" idx="3"/>
              <a:endCxn id="41" idx="1"/>
            </p:cNvCxnSpPr>
            <p:nvPr/>
          </p:nvCxnSpPr>
          <p:spPr>
            <a:xfrm>
              <a:off x="8707602" y="2801806"/>
              <a:ext cx="1385661" cy="74998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onector recto de flecha 50"/>
            <p:cNvCxnSpPr>
              <a:stCxn id="40" idx="3"/>
              <a:endCxn id="42" idx="1"/>
            </p:cNvCxnSpPr>
            <p:nvPr/>
          </p:nvCxnSpPr>
          <p:spPr>
            <a:xfrm>
              <a:off x="8707602" y="2801806"/>
              <a:ext cx="1385661" cy="22499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Conector recto de flecha 51"/>
            <p:cNvCxnSpPr>
              <a:stCxn id="43" idx="3"/>
              <a:endCxn id="39" idx="1"/>
            </p:cNvCxnSpPr>
            <p:nvPr/>
          </p:nvCxnSpPr>
          <p:spPr>
            <a:xfrm flipV="1">
              <a:off x="8707601" y="2051825"/>
              <a:ext cx="1385662" cy="2249944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de flecha 52"/>
            <p:cNvCxnSpPr>
              <a:stCxn id="43" idx="3"/>
              <a:endCxn id="41" idx="1"/>
            </p:cNvCxnSpPr>
            <p:nvPr/>
          </p:nvCxnSpPr>
          <p:spPr>
            <a:xfrm flipV="1">
              <a:off x="8707601" y="3551788"/>
              <a:ext cx="1385662" cy="74998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/>
            <p:cNvCxnSpPr>
              <a:stCxn id="43" idx="3"/>
              <a:endCxn id="42" idx="1"/>
            </p:cNvCxnSpPr>
            <p:nvPr/>
          </p:nvCxnSpPr>
          <p:spPr>
            <a:xfrm>
              <a:off x="8707601" y="4301769"/>
              <a:ext cx="1385662" cy="749983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8FBADF2-D4FB-4E7C-8DBC-838BFE50AF09}"/>
                  </a:ext>
                </a:extLst>
              </p:cNvPr>
              <p:cNvSpPr txBox="1"/>
              <p:nvPr/>
            </p:nvSpPr>
            <p:spPr>
              <a:xfrm>
                <a:off x="1246434" y="4817497"/>
                <a:ext cx="5335160" cy="332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𝑎𝑙𝑐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𝑏𝑒𝑛𝑖𝑑𝑜𝑟𝑚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𝑎𝑙𝑐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𝑒𝑙𝑐h𝑒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𝑎𝑙𝑐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𝑐𝑎𝑟𝑡𝑎𝑔𝑒𝑛𝑎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=220</m:t>
                      </m:r>
                    </m:oMath>
                  </m:oMathPara>
                </a14:m>
                <a:endParaRPr lang="es-E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8FBADF2-D4FB-4E7C-8DBC-838BFE50A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434" y="4817497"/>
                <a:ext cx="5335160" cy="332720"/>
              </a:xfrm>
              <a:prstGeom prst="rect">
                <a:avLst/>
              </a:prstGeom>
              <a:blipFill>
                <a:blip r:embed="rId6"/>
                <a:stretch>
                  <a:fillRect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EB56E8EE-D8DD-4357-88F4-824F4D7074E1}"/>
                  </a:ext>
                </a:extLst>
              </p:cNvPr>
              <p:cNvSpPr txBox="1"/>
              <p:nvPr/>
            </p:nvSpPr>
            <p:spPr>
              <a:xfrm>
                <a:off x="1002189" y="5359466"/>
                <a:ext cx="6932495" cy="332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𝑚𝑢𝑟𝑐𝑖𝑎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𝑏𝑒𝑛𝑖𝑑𝑜𝑟𝑚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𝑚𝑢𝑟𝑐𝑖𝑎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𝑒𝑙𝑐h𝑒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𝑚𝑢𝑟𝑐𝑖𝑎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𝑐𝑎𝑟𝑡𝑎𝑔𝑒𝑛𝑎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</m:t>
                      </m:r>
                    </m:oMath>
                  </m:oMathPara>
                </a14:m>
                <a:endParaRPr lang="es-ES" sz="20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EB56E8EE-D8DD-4357-88F4-824F4D707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89" y="5359466"/>
                <a:ext cx="6932495" cy="332720"/>
              </a:xfrm>
              <a:prstGeom prst="rect">
                <a:avLst/>
              </a:prstGeom>
              <a:blipFill>
                <a:blip r:embed="rId7"/>
                <a:stretch>
                  <a:fillRect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6F40491A-05DD-4950-9877-2B0851AC1674}"/>
                  </a:ext>
                </a:extLst>
              </p:cNvPr>
              <p:cNvSpPr txBox="1"/>
              <p:nvPr/>
            </p:nvSpPr>
            <p:spPr>
              <a:xfrm>
                <a:off x="1011765" y="3484349"/>
                <a:ext cx="7018191" cy="332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8·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𝑚𝑢𝑟𝑐𝑖𝑎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𝑏𝑒𝑛𝑖𝑑𝑜𝑟𝑚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5·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𝑚𝑢𝑟𝑐𝑖𝑎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𝑒𝑙𝑐h𝑒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+3·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𝑚𝑢𝑟𝑐𝑖𝑎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𝑐𝑎𝑟𝑡𝑎𝑔𝑒𝑛𝑎</m:t>
                          </m:r>
                        </m:sub>
                      </m:sSub>
                    </m:oMath>
                  </m:oMathPara>
                </a14:m>
                <a:endParaRPr lang="es-E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6F40491A-05DD-4950-9877-2B0851AC1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65" y="3484349"/>
                <a:ext cx="7018191" cy="332720"/>
              </a:xfrm>
              <a:prstGeom prst="rect">
                <a:avLst/>
              </a:prstGeom>
              <a:blipFill>
                <a:blip r:embed="rId9"/>
                <a:stretch>
                  <a:fillRect b="-259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2DA60021-A16A-40E5-8C77-266718565E7D}"/>
                  </a:ext>
                </a:extLst>
              </p:cNvPr>
              <p:cNvSpPr txBox="1"/>
              <p:nvPr/>
            </p:nvSpPr>
            <p:spPr>
              <a:xfrm>
                <a:off x="539280" y="3043253"/>
                <a:ext cx="6544865" cy="332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𝐶𝑜𝑠𝑡𝑒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4·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𝑎𝑙𝑐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𝑏𝑒𝑛𝑖𝑑𝑜𝑟𝑚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7·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𝑎𝑙𝑐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𝑒𝑙𝑐h𝑒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+10·</m:t>
                      </m:r>
                      <m:sSub>
                        <m:sSub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𝑎𝑙𝑐</m:t>
                          </m:r>
                          <m:r>
                            <a:rPr lang="es-E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𝑐𝑎𝑟𝑡𝑎𝑔𝑒𝑛𝑎</m:t>
                          </m:r>
                        </m:sub>
                      </m:sSub>
                    </m:oMath>
                  </m:oMathPara>
                </a14:m>
                <a:endParaRPr lang="es-E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2DA60021-A16A-40E5-8C77-266718565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80" y="3043253"/>
                <a:ext cx="6544865" cy="332720"/>
              </a:xfrm>
              <a:prstGeom prst="rect">
                <a:avLst/>
              </a:prstGeom>
              <a:blipFill>
                <a:blip r:embed="rId10"/>
                <a:stretch>
                  <a:fillRect l="-1304" r="-1024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600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6</a:t>
            </a:fld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399" t="20856" r="3222" b="11792"/>
          <a:stretch/>
        </p:blipFill>
        <p:spPr>
          <a:xfrm>
            <a:off x="0" y="0"/>
            <a:ext cx="12192000" cy="6221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9645" b="4937"/>
          <a:stretch/>
        </p:blipFill>
        <p:spPr>
          <a:xfrm>
            <a:off x="8083736" y="10758"/>
            <a:ext cx="4108264" cy="2433037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9666620" y="683205"/>
            <a:ext cx="784189" cy="362203"/>
            <a:chOff x="9666620" y="683205"/>
            <a:chExt cx="784189" cy="362203"/>
          </a:xfrm>
        </p:grpSpPr>
        <p:sp>
          <p:nvSpPr>
            <p:cNvPr id="8" name="Llamada ovalada 7"/>
            <p:cNvSpPr/>
            <p:nvPr/>
          </p:nvSpPr>
          <p:spPr>
            <a:xfrm flipH="1">
              <a:off x="9686655" y="683205"/>
              <a:ext cx="744120" cy="362203"/>
            </a:xfrm>
            <a:prstGeom prst="wedgeEllipseCallou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9666620" y="737631"/>
              <a:ext cx="7841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err="1">
                  <a:solidFill>
                    <a:schemeClr val="bg1"/>
                  </a:solidFill>
                </a:rPr>
                <a:t>Lenzing</a:t>
              </a:r>
              <a:r>
                <a:rPr lang="en-GB" sz="1400" dirty="0">
                  <a:solidFill>
                    <a:schemeClr val="bg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502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Lenzing AG.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7</a:t>
            </a:fld>
            <a:endParaRPr lang="en-US" dirty="0"/>
          </a:p>
        </p:txBody>
      </p:sp>
      <p:pic>
        <p:nvPicPr>
          <p:cNvPr id="15" name="Picture 9" descr="Schema_Viskoseproduktion_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5"/>
          <a:stretch>
            <a:fillRect/>
          </a:stretch>
        </p:blipFill>
        <p:spPr bwMode="auto">
          <a:xfrm>
            <a:off x="4873870" y="1734127"/>
            <a:ext cx="6281810" cy="384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N:\KK\Präsentationen\2016\+++VORLAGEN+++\Grafiken\EA neu\wood_fiber_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r="24827" b="24362"/>
          <a:stretch/>
        </p:blipFill>
        <p:spPr bwMode="auto">
          <a:xfrm rot="5400000">
            <a:off x="1060120" y="2919434"/>
            <a:ext cx="4612597" cy="16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/>
          <p:cNvGrpSpPr/>
          <p:nvPr/>
        </p:nvGrpSpPr>
        <p:grpSpPr>
          <a:xfrm>
            <a:off x="858828" y="1896092"/>
            <a:ext cx="1279517" cy="3597524"/>
            <a:chOff x="-641635" y="1667780"/>
            <a:chExt cx="1279517" cy="3597524"/>
          </a:xfrm>
        </p:grpSpPr>
        <p:sp>
          <p:nvSpPr>
            <p:cNvPr id="24" name="CuadroTexto 23"/>
            <p:cNvSpPr txBox="1"/>
            <p:nvPr/>
          </p:nvSpPr>
          <p:spPr>
            <a:xfrm>
              <a:off x="-641635" y="1667780"/>
              <a:ext cx="1279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Madera</a:t>
              </a: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-502976" y="3081365"/>
              <a:ext cx="10021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Pulpa</a:t>
              </a:r>
              <a:endPara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-543052" y="4742084"/>
              <a:ext cx="10823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Fibras</a:t>
              </a:r>
              <a:endPara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927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Lenzing AG.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8</a:t>
            </a:fld>
            <a:endParaRPr lang="en-US" dirty="0"/>
          </a:p>
        </p:txBody>
      </p:sp>
      <p:pic>
        <p:nvPicPr>
          <p:cNvPr id="15" name="Picture 9" descr="Schema_Viskoseproduktion_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5"/>
          <a:stretch>
            <a:fillRect/>
          </a:stretch>
        </p:blipFill>
        <p:spPr bwMode="auto">
          <a:xfrm>
            <a:off x="802346" y="1772526"/>
            <a:ext cx="6281810" cy="384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llipse 25"/>
          <p:cNvSpPr/>
          <p:nvPr/>
        </p:nvSpPr>
        <p:spPr>
          <a:xfrm>
            <a:off x="1499537" y="4471179"/>
            <a:ext cx="1218172" cy="107733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7" name="lenz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07877" y="1465706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36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1"/>
                </a:solidFill>
              </a:rPr>
              <a:t>Lenzing AG.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María P. Marcos </a:t>
            </a:r>
            <a:r>
              <a:rPr lang="en-US" i="1">
                <a:latin typeface="Bahnschrift" panose="020B0502040204020203" pitchFamily="34" charset="0"/>
                <a:cs typeface="Courier New" panose="02070309020205020404" pitchFamily="49" charset="0"/>
              </a:rPr>
              <a:t>maria.marcos@autom.uva.e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Optimización de una red de evaporadores industrials</a:t>
            </a:r>
          </a:p>
          <a:p>
            <a:r>
              <a:rPr lang="en-US" sz="1200">
                <a:latin typeface="OCR A Extended" panose="02010509020102010303" pitchFamily="50" charset="0"/>
                <a:ea typeface="MS PGothic" panose="020B0600070205080204" pitchFamily="34" charset="-128"/>
              </a:rPr>
              <a:t>PyConEs 2019 - Alicante</a:t>
            </a:r>
            <a:endParaRPr lang="en-US" sz="1200" dirty="0">
              <a:latin typeface="OCR A Extended" panose="02010509020102010303" pitchFamily="50" charset="0"/>
              <a:ea typeface="MS PGothic" panose="020B0600070205080204" pitchFamily="34" charset="-128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9E57DC2-970A-4B3E-BB1C-7A09969E49DF}" type="slidenum">
              <a:rPr lang="en-US" smtClean="0"/>
              <a:pPr algn="r"/>
              <a:t>9</a:t>
            </a:fld>
            <a:endParaRPr lang="en-US" dirty="0"/>
          </a:p>
        </p:txBody>
      </p:sp>
      <p:pic>
        <p:nvPicPr>
          <p:cNvPr id="15" name="Picture 9" descr="Schema_Viskoseproduktion_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5"/>
          <a:stretch>
            <a:fillRect/>
          </a:stretch>
        </p:blipFill>
        <p:spPr bwMode="auto">
          <a:xfrm>
            <a:off x="802346" y="1772526"/>
            <a:ext cx="6281810" cy="384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Ellipse 25"/>
          <p:cNvSpPr/>
          <p:nvPr/>
        </p:nvSpPr>
        <p:spPr>
          <a:xfrm>
            <a:off x="1499537" y="4471179"/>
            <a:ext cx="1218172" cy="1077336"/>
          </a:xfrm>
          <a:prstGeom prst="ellipse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Llamada rectangular 16"/>
          <p:cNvSpPr/>
          <p:nvPr/>
        </p:nvSpPr>
        <p:spPr>
          <a:xfrm>
            <a:off x="3636165" y="1263150"/>
            <a:ext cx="8253212" cy="4686388"/>
          </a:xfrm>
          <a:prstGeom prst="wedgeRectCallout">
            <a:avLst>
              <a:gd name="adj1" fmla="val -61090"/>
              <a:gd name="adj2" fmla="val 28436"/>
            </a:avLst>
          </a:prstGeom>
          <a:solidFill>
            <a:srgbClr val="ECEFF8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0216" y="1395409"/>
            <a:ext cx="8115411" cy="451218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590934" y="4122295"/>
            <a:ext cx="1260000" cy="34888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Evaporator</a:t>
            </a:r>
            <a:endParaRPr lang="es-E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62AF4A7-2EDB-4361-B28D-524981C54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89931" l="10000" r="92396">
                        <a14:foregroundMark x1="91563" y1="57292" x2="92396" y2="65972"/>
                        <a14:foregroundMark x1="92396" y1="65972" x2="91875" y2="72743"/>
                      </a14:backgroundRemoval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64508" y="1002222"/>
            <a:ext cx="5727492" cy="343649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06085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theme/theme1.xml><?xml version="1.0" encoding="utf-8"?>
<a:theme xmlns:a="http://schemas.openxmlformats.org/drawingml/2006/main" name="Retrospección">
  <a:themeElements>
    <a:clrScheme name="Personalizado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E64252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2">
      <a:majorFont>
        <a:latin typeface="Cambria"/>
        <a:ea typeface=""/>
        <a:cs typeface=""/>
      </a:majorFont>
      <a:minorFont>
        <a:latin typeface="Times New Roman"/>
        <a:ea typeface=""/>
        <a:cs typeface="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TM02900769[[fn=Retrospección]]</Template>
  <TotalTime>2822</TotalTime>
  <Words>2203</Words>
  <Application>Microsoft Office PowerPoint</Application>
  <PresentationFormat>Panorámica</PresentationFormat>
  <Paragraphs>441</Paragraphs>
  <Slides>34</Slides>
  <Notes>3</Notes>
  <HiddenSlides>0</HiddenSlides>
  <MMClips>1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6" baseType="lpstr">
      <vt:lpstr>MS PGothic</vt:lpstr>
      <vt:lpstr>Arial</vt:lpstr>
      <vt:lpstr>Bahnschrift</vt:lpstr>
      <vt:lpstr>Calibri</vt:lpstr>
      <vt:lpstr>Cambria</vt:lpstr>
      <vt:lpstr>Cambria Math</vt:lpstr>
      <vt:lpstr>Century Gothic</vt:lpstr>
      <vt:lpstr>Courier New</vt:lpstr>
      <vt:lpstr>OCR A Extended</vt:lpstr>
      <vt:lpstr>Times New Roman</vt:lpstr>
      <vt:lpstr>Wingdings</vt:lpstr>
      <vt:lpstr>Retrospección</vt:lpstr>
      <vt:lpstr>Optimización de una red de evaporadores industriales</vt:lpstr>
      <vt:lpstr>¿Quién soy y a qué me dedico?</vt:lpstr>
      <vt:lpstr>Optimización básica</vt:lpstr>
      <vt:lpstr>Optimización básica</vt:lpstr>
      <vt:lpstr>Optimización básica</vt:lpstr>
      <vt:lpstr>Presentación de PowerPoint</vt:lpstr>
      <vt:lpstr>Lenzing AG.</vt:lpstr>
      <vt:lpstr>Lenzing AG.</vt:lpstr>
      <vt:lpstr>Lenzing AG.</vt:lpstr>
      <vt:lpstr>Red de evaporación</vt:lpstr>
      <vt:lpstr>Red de evaporación</vt:lpstr>
      <vt:lpstr>Red de evaporación</vt:lpstr>
      <vt:lpstr>Problema de optimización: Sets</vt:lpstr>
      <vt:lpstr>Problema de optimización: Variables</vt:lpstr>
      <vt:lpstr>Problema de optimización: Restricciones</vt:lpstr>
      <vt:lpstr>Problema de optimización: Restricciones</vt:lpstr>
      <vt:lpstr>Problema de optimización: Restricciones</vt:lpstr>
      <vt:lpstr>Problema de optimización: Restricciones</vt:lpstr>
      <vt:lpstr>Problema de optimización: Restricciones</vt:lpstr>
      <vt:lpstr>Problema de optimización: Restricciones</vt:lpstr>
      <vt:lpstr>Problema de optimización: Restricciones</vt:lpstr>
      <vt:lpstr>Problema de optimización: Restricciones</vt:lpstr>
      <vt:lpstr>Problema de optimización: Restricciones</vt:lpstr>
      <vt:lpstr>Problema de optimización: Objetivo</vt:lpstr>
      <vt:lpstr>Pyomo</vt:lpstr>
      <vt:lpstr>Código</vt:lpstr>
      <vt:lpstr>Código</vt:lpstr>
      <vt:lpstr>Código</vt:lpstr>
      <vt:lpstr>Código</vt:lpstr>
      <vt:lpstr>Código</vt:lpstr>
      <vt:lpstr>Resultados</vt:lpstr>
      <vt:lpstr>Resultados</vt:lpstr>
      <vt:lpstr>¿Se podría complicar?</vt:lpstr>
      <vt:lpstr>Remarks</vt:lpstr>
    </vt:vector>
  </TitlesOfParts>
  <Company>UVa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Optimización de una red de evaporadores industriales</dc:title>
  <dc:creator>María Marcos</dc:creator>
  <cp:lastModifiedBy>María Marcos</cp:lastModifiedBy>
  <cp:revision>103</cp:revision>
  <dcterms:created xsi:type="dcterms:W3CDTF">2019-09-18T09:56:15Z</dcterms:created>
  <dcterms:modified xsi:type="dcterms:W3CDTF">2019-10-05T09:59:30Z</dcterms:modified>
</cp:coreProperties>
</file>